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4"/>
  </p:notesMasterIdLst>
  <p:handoutMasterIdLst>
    <p:handoutMasterId r:id="rId15"/>
  </p:handoutMasterIdLst>
  <p:sldIdLst>
    <p:sldId id="448" r:id="rId2"/>
    <p:sldId id="407" r:id="rId3"/>
    <p:sldId id="409" r:id="rId4"/>
    <p:sldId id="413" r:id="rId5"/>
    <p:sldId id="447" r:id="rId6"/>
    <p:sldId id="451" r:id="rId7"/>
    <p:sldId id="454" r:id="rId8"/>
    <p:sldId id="458" r:id="rId9"/>
    <p:sldId id="443" r:id="rId10"/>
    <p:sldId id="459" r:id="rId11"/>
    <p:sldId id="457" r:id="rId12"/>
    <p:sldId id="460" r:id="rId13"/>
  </p:sldIdLst>
  <p:sldSz cx="9144000" cy="6858000" type="screen4x3"/>
  <p:notesSz cx="6662738" cy="9926638"/>
  <p:defaultTextStyle>
    <a:defPPr>
      <a:defRPr lang="nl-NL"/>
    </a:defPPr>
    <a:lvl1pPr algn="ctr" rtl="0" eaLnBrk="0" fontAlgn="base" hangingPunct="0">
      <a:lnSpc>
        <a:spcPct val="90000"/>
      </a:lnSpc>
      <a:spcBef>
        <a:spcPct val="2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2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2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2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2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chemeClr val="tx1"/>
    </p:penClr>
  </p:showPr>
  <p:clrMru>
    <a:srgbClr val="33CCFF"/>
    <a:srgbClr val="FFFF00"/>
    <a:srgbClr val="FF9933"/>
    <a:srgbClr val="99FF33"/>
    <a:srgbClr val="FF3300"/>
    <a:srgbClr val="00CC00"/>
    <a:srgbClr val="3399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45" autoAdjust="0"/>
  </p:normalViewPr>
  <p:slideViewPr>
    <p:cSldViewPr>
      <p:cViewPr>
        <p:scale>
          <a:sx n="75" d="100"/>
          <a:sy n="75" d="100"/>
        </p:scale>
        <p:origin x="-366" y="-72"/>
      </p:cViewPr>
      <p:guideLst>
        <p:guide orient="horz" pos="240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28"/>
    </p:cViewPr>
  </p:sorterViewPr>
  <p:notesViewPr>
    <p:cSldViewPr>
      <p:cViewPr varScale="1">
        <p:scale>
          <a:sx n="52" d="100"/>
          <a:sy n="52" d="100"/>
        </p:scale>
        <p:origin x="-1818" y="-90"/>
      </p:cViewPr>
      <p:guideLst>
        <p:guide orient="horz" pos="3126"/>
        <p:guide pos="209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60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 Rounded MT Bold" pitchFamily="34" charset="0"/>
              </a:defRPr>
            </a:lvl1pPr>
          </a:lstStyle>
          <a:p>
            <a:r>
              <a:rPr lang="nl-NL"/>
              <a:t>AOC Oost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860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 Rounded MT Bold" pitchFamily="34" charset="0"/>
              </a:defRPr>
            </a:lvl1pPr>
          </a:lstStyle>
          <a:p>
            <a:fld id="{6F96389A-C463-40DB-9206-1BF1F8A79601}" type="datetime1">
              <a:rPr lang="nl-NL"/>
              <a:pPr/>
              <a:t>17-3-2011</a:t>
            </a:fld>
            <a:endParaRPr lang="nl-NL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860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 Rounded MT Bold" pitchFamily="34" charset="0"/>
              </a:defRPr>
            </a:lvl1pPr>
          </a:lstStyle>
          <a:p>
            <a:endParaRPr lang="nl-NL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431338"/>
            <a:ext cx="28860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 Rounded MT Bold" pitchFamily="34" charset="0"/>
              </a:defRPr>
            </a:lvl1pPr>
          </a:lstStyle>
          <a:p>
            <a:fld id="{8F9A052A-20FF-4237-9B96-36782A96E7A7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60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r>
              <a:rPr lang="nl-NL"/>
              <a:t>AOC Oost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860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fld id="{C7E118D2-A470-408A-AD1E-CF7780DD81F4}" type="datetime1">
              <a:rPr lang="nl-NL"/>
              <a:pPr/>
              <a:t>17-3-2011</a:t>
            </a:fld>
            <a:endParaRPr lang="nl-NL"/>
          </a:p>
        </p:txBody>
      </p:sp>
      <p:sp>
        <p:nvSpPr>
          <p:cNvPr id="41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49313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7413" y="4714875"/>
            <a:ext cx="4887912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860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31338"/>
            <a:ext cx="28860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fld id="{7933B548-1322-4F7D-8238-3634E399EC9F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nl-NL"/>
              <a:t>AOC Oost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AADB486-63F1-4F76-BA23-8DA4B989316D}" type="datetime1">
              <a:rPr lang="nl-NL"/>
              <a:pPr/>
              <a:t>17-3-2011</a:t>
            </a:fld>
            <a:endParaRPr lang="nl-NL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47E1C7-99BC-430C-A542-DE055C8013EB}" type="slidenum">
              <a:rPr lang="nl-NL"/>
              <a:pPr/>
              <a:t>1</a:t>
            </a:fld>
            <a:endParaRPr lang="nl-NL"/>
          </a:p>
        </p:txBody>
      </p:sp>
      <p:sp>
        <p:nvSpPr>
          <p:cNvPr id="3307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nl-NL"/>
              <a:t>AOC Oost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FA5DD81C-44BD-4E3A-B791-1555D7EFF88C}" type="datetime1">
              <a:rPr lang="nl-NL"/>
              <a:pPr/>
              <a:t>17-3-2011</a:t>
            </a:fld>
            <a:endParaRPr lang="nl-NL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43B699-AEA4-4927-896A-9C9B256799D7}" type="slidenum">
              <a:rPr lang="nl-NL"/>
              <a:pPr/>
              <a:t>2</a:t>
            </a:fld>
            <a:endParaRPr lang="nl-NL"/>
          </a:p>
        </p:txBody>
      </p:sp>
      <p:sp>
        <p:nvSpPr>
          <p:cNvPr id="25702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849313" y="744538"/>
            <a:ext cx="4964112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702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887413" y="4714875"/>
            <a:ext cx="4887912" cy="44672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979AB9-EF43-40D7-89AA-67C5775CAE64}" type="datetime1">
              <a:rPr lang="nl-NL"/>
              <a:pPr/>
              <a:t>17-3-2011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expertles handelskanalen en inkoop-/verkoopprijs</a:t>
            </a:r>
          </a:p>
        </p:txBody>
      </p:sp>
    </p:spTree>
  </p:cSld>
  <p:clrMapOvr>
    <a:masterClrMapping/>
  </p:clrMapOvr>
  <p:transition spd="med"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34875C-815B-4524-8F1C-BD808B8C9CF2}" type="datetime1">
              <a:rPr lang="nl-NL"/>
              <a:pPr/>
              <a:t>17-3-2011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expertles handelskanalen en inkoop-/verkoopprijs</a:t>
            </a:r>
          </a:p>
        </p:txBody>
      </p:sp>
    </p:spTree>
  </p:cSld>
  <p:clrMapOvr>
    <a:masterClrMapping/>
  </p:clrMapOvr>
  <p:transition spd="med"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325"/>
            <a:ext cx="1943100" cy="534987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325"/>
            <a:ext cx="5676900" cy="534987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53F04C-2C24-431B-BE1A-7E54986E831B}" type="datetime1">
              <a:rPr lang="nl-NL"/>
              <a:pPr/>
              <a:t>17-3-2011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expertles handelskanalen en inkoop-/verkoopprijs</a:t>
            </a:r>
          </a:p>
        </p:txBody>
      </p:sp>
    </p:spTree>
  </p:cSld>
  <p:clrMapOvr>
    <a:masterClrMapping/>
  </p:clrMapOvr>
  <p:transition spd="med">
    <p:cu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en vier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914400" y="60325"/>
            <a:ext cx="7286625" cy="54927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685800" y="1295400"/>
            <a:ext cx="38100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38100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685800" y="3429000"/>
            <a:ext cx="38100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8200" y="3429000"/>
            <a:ext cx="3810000" cy="1981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B06FDE7-7748-4D8C-8D78-038376D7E6B4}" type="datetime1">
              <a:rPr lang="nl-NL"/>
              <a:pPr/>
              <a:t>17-3-2011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expertles handelskanalen en inkoop-/verkoopprijs</a:t>
            </a:r>
          </a:p>
        </p:txBody>
      </p:sp>
    </p:spTree>
  </p:cSld>
  <p:clrMapOvr>
    <a:masterClrMapping/>
  </p:clrMapOvr>
  <p:transition spd="med"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3830A9-EAC6-4D28-9005-553A980D6F39}" type="datetime1">
              <a:rPr lang="nl-NL"/>
              <a:pPr/>
              <a:t>17-3-2011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expertles handelskanalen en inkoop-/verkoopprijs</a:t>
            </a:r>
          </a:p>
        </p:txBody>
      </p:sp>
    </p:spTree>
  </p:cSld>
  <p:clrMapOvr>
    <a:masterClrMapping/>
  </p:clrMapOvr>
  <p:transition spd="med"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9D25CE-4CA4-4F69-97E3-D5185DD7EF7F}" type="datetime1">
              <a:rPr lang="nl-NL"/>
              <a:pPr/>
              <a:t>17-3-2011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expertles handelskanalen en inkoop-/verkoopprijs</a:t>
            </a:r>
          </a:p>
        </p:txBody>
      </p:sp>
    </p:spTree>
  </p:cSld>
  <p:clrMapOvr>
    <a:masterClrMapping/>
  </p:clrMapOvr>
  <p:transition spd="med"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5ECB9E-8C47-467E-8CC4-FF55C12037DB}" type="datetime1">
              <a:rPr lang="nl-NL"/>
              <a:pPr/>
              <a:t>17-3-2011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expertles handelskanalen en inkoop-/verkoopprijs</a:t>
            </a:r>
          </a:p>
        </p:txBody>
      </p:sp>
    </p:spTree>
  </p:cSld>
  <p:clrMapOvr>
    <a:masterClrMapping/>
  </p:clrMapOvr>
  <p:transition spd="med"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4BEAE1-C31A-420A-AB99-1CFB61D3BE2A}" type="datetime1">
              <a:rPr lang="nl-NL"/>
              <a:pPr/>
              <a:t>17-3-2011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expertles handelskanalen en inkoop-/verkoopprijs</a:t>
            </a:r>
          </a:p>
        </p:txBody>
      </p:sp>
    </p:spTree>
  </p:cSld>
  <p:clrMapOvr>
    <a:masterClrMapping/>
  </p:clrMapOvr>
  <p:transition spd="med"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C4F28B-8672-4363-A171-8FE66697D616}" type="datetime1">
              <a:rPr lang="nl-NL"/>
              <a:pPr/>
              <a:t>17-3-2011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expertles handelskanalen en inkoop-/verkoopprijs</a:t>
            </a:r>
          </a:p>
        </p:txBody>
      </p:sp>
    </p:spTree>
  </p:cSld>
  <p:clrMapOvr>
    <a:masterClrMapping/>
  </p:clrMapOvr>
  <p:transition spd="med"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9B689A-A1B4-4BDA-8DDD-3EA1855EA563}" type="datetime1">
              <a:rPr lang="nl-NL"/>
              <a:pPr/>
              <a:t>17-3-2011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expertles handelskanalen en inkoop-/verkoopprijs</a:t>
            </a:r>
          </a:p>
        </p:txBody>
      </p:sp>
    </p:spTree>
  </p:cSld>
  <p:clrMapOvr>
    <a:masterClrMapping/>
  </p:clrMapOvr>
  <p:transition spd="med"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DD692A-19F2-49B3-B8A6-1A658EC75B6D}" type="datetime1">
              <a:rPr lang="nl-NL"/>
              <a:pPr/>
              <a:t>17-3-2011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expertles handelskanalen en inkoop-/verkoopprijs</a:t>
            </a:r>
          </a:p>
        </p:txBody>
      </p:sp>
    </p:spTree>
  </p:cSld>
  <p:clrMapOvr>
    <a:masterClrMapping/>
  </p:clrMapOvr>
  <p:transition spd="med"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1A4D42-8AFD-4727-9F6C-632E0C613C86}" type="datetime1">
              <a:rPr lang="nl-NL"/>
              <a:pPr/>
              <a:t>17-3-2011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expertles handelskanalen en inkoop-/verkoopprijs</a:t>
            </a:r>
          </a:p>
        </p:txBody>
      </p:sp>
    </p:spTree>
  </p:cSld>
  <p:clrMapOvr>
    <a:masterClrMapping/>
  </p:clrMapOvr>
  <p:transition spd="med"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slide" Target="../slides/slide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tint val="0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1906" name="Picture 3074" descr="voet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400800"/>
            <a:ext cx="9144000" cy="457200"/>
          </a:xfrm>
          <a:prstGeom prst="rect">
            <a:avLst/>
          </a:prstGeom>
          <a:noFill/>
        </p:spPr>
      </p:pic>
      <p:pic>
        <p:nvPicPr>
          <p:cNvPr id="251907" name="Picture 3075" descr="logo aoc oost in blauwe balk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800"/>
          </a:xfrm>
          <a:prstGeom prst="rect">
            <a:avLst/>
          </a:prstGeom>
          <a:noFill/>
        </p:spPr>
      </p:pic>
      <p:sp>
        <p:nvSpPr>
          <p:cNvPr id="251908" name="Text Box 3076"/>
          <p:cNvSpPr txBox="1">
            <a:spLocks noChangeArrowheads="1"/>
          </p:cNvSpPr>
          <p:nvPr/>
        </p:nvSpPr>
        <p:spPr bwMode="auto">
          <a:xfrm>
            <a:off x="7143750" y="6491288"/>
            <a:ext cx="2000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nl-NL" sz="1800" b="1">
                <a:solidFill>
                  <a:schemeClr val="bg1"/>
                </a:solidFill>
              </a:rPr>
              <a:t>www.aoc-oost.nl</a:t>
            </a:r>
            <a:endParaRPr lang="nl-NL" sz="1800"/>
          </a:p>
        </p:txBody>
      </p:sp>
      <p:sp>
        <p:nvSpPr>
          <p:cNvPr id="251909" name="Rectangle 307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325"/>
            <a:ext cx="7286625" cy="549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Arial Black 34 punts</a:t>
            </a:r>
          </a:p>
        </p:txBody>
      </p:sp>
      <p:sp>
        <p:nvSpPr>
          <p:cNvPr id="251910" name="Rectangle 307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Arial Black, 32 punts</a:t>
            </a:r>
          </a:p>
          <a:p>
            <a:pPr lvl="1"/>
            <a:r>
              <a:rPr lang="nl-NL" smtClean="0"/>
              <a:t>Arial Black, 28 punts</a:t>
            </a:r>
          </a:p>
          <a:p>
            <a:pPr lvl="2"/>
            <a:r>
              <a:rPr lang="nl-NL" smtClean="0"/>
              <a:t>Arial Black, 24 punts</a:t>
            </a:r>
          </a:p>
          <a:p>
            <a:pPr lvl="3"/>
            <a:r>
              <a:rPr lang="nl-NL" smtClean="0"/>
              <a:t>Arial Black, 20 punts</a:t>
            </a:r>
          </a:p>
        </p:txBody>
      </p:sp>
      <p:sp>
        <p:nvSpPr>
          <p:cNvPr id="251911" name="Rectangle 307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fld id="{8F8FA75F-DBC5-4C35-9118-1346F3982B71}" type="datetime1">
              <a:rPr lang="nl-NL"/>
              <a:pPr/>
              <a:t>17-3-2011</a:t>
            </a:fld>
            <a:endParaRPr lang="nl-NL"/>
          </a:p>
        </p:txBody>
      </p:sp>
      <p:sp>
        <p:nvSpPr>
          <p:cNvPr id="251912" name="Rectangle 308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r>
              <a:rPr lang="nl-NL"/>
              <a:t>expertles handelskanalen en inkoop-/verkoopprijs</a:t>
            </a:r>
          </a:p>
        </p:txBody>
      </p:sp>
      <p:sp>
        <p:nvSpPr>
          <p:cNvPr id="251913" name="AutoShape 3081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5257800"/>
            <a:ext cx="228600" cy="304800"/>
          </a:xfrm>
          <a:prstGeom prst="actionButtonBackPrevious">
            <a:avLst/>
          </a:prstGeom>
          <a:solidFill>
            <a:schemeClr val="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51914" name="AutoShape 308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0" y="5562600"/>
            <a:ext cx="228600" cy="304800"/>
          </a:xfrm>
          <a:prstGeom prst="actionButtonForwardNext">
            <a:avLst/>
          </a:prstGeom>
          <a:solidFill>
            <a:schemeClr val="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51915" name="AutoShape 3083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5867400"/>
            <a:ext cx="228600" cy="304800"/>
          </a:xfrm>
          <a:prstGeom prst="actionButtonBeginning">
            <a:avLst/>
          </a:prstGeom>
          <a:solidFill>
            <a:schemeClr val="hlink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519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2519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2519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2519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9" grpId="0" animBg="1" autoUpdateAnimBg="0"/>
      <p:bldP spid="251910" grpId="0" build="p" bldLvl="4" autoUpdateAnimBg="0">
        <p:tmplLst>
          <p:tmpl lvl="1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19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25191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19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25191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19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25191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8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19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500"/>
                        <p:tgtEl>
                          <p:spTgt spid="2519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400">
          <a:solidFill>
            <a:srgbClr val="2B2B8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400">
          <a:solidFill>
            <a:srgbClr val="2B2B81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400">
          <a:solidFill>
            <a:srgbClr val="2B2B81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400">
          <a:solidFill>
            <a:srgbClr val="2B2B81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400">
          <a:solidFill>
            <a:srgbClr val="2B2B81"/>
          </a:solidFill>
          <a:latin typeface="Arial Black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400">
          <a:solidFill>
            <a:srgbClr val="2B2B81"/>
          </a:solidFill>
          <a:latin typeface="Arial Black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400">
          <a:solidFill>
            <a:srgbClr val="2B2B81"/>
          </a:solidFill>
          <a:latin typeface="Arial Black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400">
          <a:solidFill>
            <a:srgbClr val="2B2B81"/>
          </a:solidFill>
          <a:latin typeface="Arial Black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400">
          <a:solidFill>
            <a:srgbClr val="2B2B8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2B2B8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7C9418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01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7C9418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4.gif"/><Relationship Id="rId7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youtube.com/watch?v=ozqeAHyF1Kg" TargetMode="External"/><Relationship Id="rId5" Type="http://schemas.openxmlformats.org/officeDocument/2006/relationships/hyperlink" Target="http://www.youtube.com/watch?v=OPPbC35XCZY&amp;feature=related" TargetMode="Externa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expertles handelskanalen en inkoop-/verkoopprijs</a:t>
            </a:r>
          </a:p>
        </p:txBody>
      </p:sp>
      <p:sp>
        <p:nvSpPr>
          <p:cNvPr id="329755" name="Text Box 27"/>
          <p:cNvSpPr txBox="1">
            <a:spLocks noChangeArrowheads="1"/>
          </p:cNvSpPr>
          <p:nvPr/>
        </p:nvSpPr>
        <p:spPr bwMode="auto">
          <a:xfrm>
            <a:off x="2133600" y="228600"/>
            <a:ext cx="3078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nl-NL" sz="2400" b="1" i="1">
                <a:solidFill>
                  <a:schemeClr val="bg1"/>
                </a:solidFill>
              </a:rPr>
              <a:t>AOC Oost, dát leeft!</a:t>
            </a:r>
            <a:endParaRPr lang="nl-NL" sz="1800">
              <a:solidFill>
                <a:schemeClr val="bg1"/>
              </a:solidFill>
            </a:endParaRPr>
          </a:p>
        </p:txBody>
      </p:sp>
      <p:sp>
        <p:nvSpPr>
          <p:cNvPr id="329758" name="Rectangle 30"/>
          <p:cNvSpPr>
            <a:spLocks noChangeArrowheads="1"/>
          </p:cNvSpPr>
          <p:nvPr/>
        </p:nvSpPr>
        <p:spPr bwMode="auto">
          <a:xfrm>
            <a:off x="250825" y="2349500"/>
            <a:ext cx="8893175" cy="272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nl-NL" sz="9600" b="1">
                <a:solidFill>
                  <a:schemeClr val="bg1"/>
                </a:solidFill>
              </a:rPr>
              <a:t>    </a:t>
            </a:r>
            <a:r>
              <a:rPr lang="nl-NL" sz="9600">
                <a:solidFill>
                  <a:schemeClr val="bg1"/>
                </a:solidFill>
                <a:latin typeface="Century Gothic" pitchFamily="34" charset="0"/>
              </a:rPr>
              <a:t>Bloem &amp;</a:t>
            </a:r>
            <a:r>
              <a:rPr lang="nl-NL" sz="9600" b="1">
                <a:solidFill>
                  <a:schemeClr val="bg1"/>
                </a:solidFill>
                <a:latin typeface="Century Gothic" pitchFamily="34" charset="0"/>
              </a:rPr>
              <a:t/>
            </a:r>
            <a:br>
              <a:rPr lang="nl-NL" sz="9600" b="1">
                <a:solidFill>
                  <a:schemeClr val="bg1"/>
                </a:solidFill>
                <a:latin typeface="Century Gothic" pitchFamily="34" charset="0"/>
              </a:rPr>
            </a:br>
            <a:r>
              <a:rPr lang="nl-NL" sz="9600" b="1">
                <a:solidFill>
                  <a:schemeClr val="bg1"/>
                </a:solidFill>
                <a:latin typeface="Century Gothic" pitchFamily="34" charset="0"/>
              </a:rPr>
              <a:t>            Design</a:t>
            </a:r>
          </a:p>
        </p:txBody>
      </p:sp>
    </p:spTree>
  </p:cSld>
  <p:clrMapOvr>
    <a:masterClrMapping/>
  </p:clrMapOvr>
  <p:transition spd="med" advTm="5440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expertles handelskanalen en inkoop-/verkoopprijs</a:t>
            </a:r>
          </a:p>
        </p:txBody>
      </p:sp>
      <p:sp>
        <p:nvSpPr>
          <p:cNvPr id="350218" name="Rectangle 10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nl-NL"/>
              <a:t>BTW Berekenen</a:t>
            </a:r>
          </a:p>
        </p:txBody>
      </p:sp>
      <p:sp>
        <p:nvSpPr>
          <p:cNvPr id="350220" name="Text Box 12"/>
          <p:cNvSpPr txBox="1">
            <a:spLocks noChangeArrowheads="1"/>
          </p:cNvSpPr>
          <p:nvPr/>
        </p:nvSpPr>
        <p:spPr bwMode="auto">
          <a:xfrm>
            <a:off x="827088" y="1341438"/>
            <a:ext cx="2736850" cy="366712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/>
              <a:t>Laag tarief</a:t>
            </a:r>
          </a:p>
        </p:txBody>
      </p:sp>
      <p:sp>
        <p:nvSpPr>
          <p:cNvPr id="350221" name="Text Box 13"/>
          <p:cNvSpPr txBox="1">
            <a:spLocks noChangeArrowheads="1"/>
          </p:cNvSpPr>
          <p:nvPr/>
        </p:nvSpPr>
        <p:spPr bwMode="auto">
          <a:xfrm>
            <a:off x="5292725" y="1268413"/>
            <a:ext cx="1655763" cy="366712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/>
              <a:t>Hoog tarief</a:t>
            </a:r>
          </a:p>
        </p:txBody>
      </p:sp>
      <p:sp>
        <p:nvSpPr>
          <p:cNvPr id="350222" name="Text Box 14"/>
          <p:cNvSpPr txBox="1">
            <a:spLocks noChangeArrowheads="1"/>
          </p:cNvSpPr>
          <p:nvPr/>
        </p:nvSpPr>
        <p:spPr bwMode="auto">
          <a:xfrm>
            <a:off x="539750" y="2420938"/>
            <a:ext cx="3384550" cy="420687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400" b="1"/>
              <a:t>6%</a:t>
            </a:r>
          </a:p>
        </p:txBody>
      </p:sp>
      <p:sp>
        <p:nvSpPr>
          <p:cNvPr id="350223" name="Text Box 15"/>
          <p:cNvSpPr txBox="1">
            <a:spLocks noChangeArrowheads="1"/>
          </p:cNvSpPr>
          <p:nvPr/>
        </p:nvSpPr>
        <p:spPr bwMode="auto">
          <a:xfrm>
            <a:off x="4572000" y="2420938"/>
            <a:ext cx="3384550" cy="420687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400" b="1"/>
              <a:t>19%</a:t>
            </a:r>
          </a:p>
        </p:txBody>
      </p:sp>
      <p:sp>
        <p:nvSpPr>
          <p:cNvPr id="350224" name="Text Box 16"/>
          <p:cNvSpPr txBox="1">
            <a:spLocks noChangeArrowheads="1"/>
          </p:cNvSpPr>
          <p:nvPr/>
        </p:nvSpPr>
        <p:spPr bwMode="auto">
          <a:xfrm>
            <a:off x="827088" y="3860800"/>
            <a:ext cx="3097212" cy="1647825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/>
              <a:t>Boeketten</a:t>
            </a:r>
          </a:p>
          <a:p>
            <a:pPr>
              <a:spcBef>
                <a:spcPct val="50000"/>
              </a:spcBef>
            </a:pPr>
            <a:r>
              <a:rPr lang="nl-NL" sz="2000"/>
              <a:t>Bloemwerk / Steekwerk</a:t>
            </a:r>
          </a:p>
          <a:p>
            <a:pPr>
              <a:spcBef>
                <a:spcPct val="50000"/>
              </a:spcBef>
            </a:pPr>
            <a:r>
              <a:rPr lang="nl-NL" sz="2000"/>
              <a:t>Planten </a:t>
            </a:r>
          </a:p>
          <a:p>
            <a:pPr>
              <a:spcBef>
                <a:spcPct val="50000"/>
              </a:spcBef>
            </a:pPr>
            <a:r>
              <a:rPr lang="nl-NL" sz="2000"/>
              <a:t>Takken</a:t>
            </a:r>
          </a:p>
        </p:txBody>
      </p:sp>
      <p:sp>
        <p:nvSpPr>
          <p:cNvPr id="350225" name="Text Box 17"/>
          <p:cNvSpPr txBox="1">
            <a:spLocks noChangeArrowheads="1"/>
          </p:cNvSpPr>
          <p:nvPr/>
        </p:nvSpPr>
        <p:spPr bwMode="auto">
          <a:xfrm>
            <a:off x="4716463" y="3860800"/>
            <a:ext cx="3097212" cy="1647825"/>
          </a:xfrm>
          <a:prstGeom prst="rect">
            <a:avLst/>
          </a:prstGeom>
          <a:solidFill>
            <a:srgbClr val="FF33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/>
              <a:t>Potterie</a:t>
            </a:r>
          </a:p>
          <a:p>
            <a:pPr>
              <a:spcBef>
                <a:spcPct val="50000"/>
              </a:spcBef>
            </a:pPr>
            <a:r>
              <a:rPr lang="nl-NL" sz="2000"/>
              <a:t>Glaswerk</a:t>
            </a:r>
          </a:p>
          <a:p>
            <a:pPr>
              <a:spcBef>
                <a:spcPct val="50000"/>
              </a:spcBef>
            </a:pPr>
            <a:r>
              <a:rPr lang="nl-NL" sz="2000"/>
              <a:t>Arbeid</a:t>
            </a:r>
          </a:p>
          <a:p>
            <a:pPr>
              <a:spcBef>
                <a:spcPct val="50000"/>
              </a:spcBef>
            </a:pPr>
            <a:r>
              <a:rPr lang="nl-NL" sz="2000"/>
              <a:t>Verzorgingsmiddelen </a:t>
            </a:r>
          </a:p>
        </p:txBody>
      </p:sp>
      <p:sp>
        <p:nvSpPr>
          <p:cNvPr id="350226" name="AutoShape 18"/>
          <p:cNvSpPr>
            <a:spLocks noChangeArrowheads="1"/>
          </p:cNvSpPr>
          <p:nvPr/>
        </p:nvSpPr>
        <p:spPr bwMode="auto">
          <a:xfrm>
            <a:off x="1979613" y="1916113"/>
            <a:ext cx="360362" cy="433387"/>
          </a:xfrm>
          <a:prstGeom prst="downArrow">
            <a:avLst>
              <a:gd name="adj1" fmla="val 50000"/>
              <a:gd name="adj2" fmla="val 30066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350227" name="AutoShape 19"/>
          <p:cNvSpPr>
            <a:spLocks noChangeArrowheads="1"/>
          </p:cNvSpPr>
          <p:nvPr/>
        </p:nvSpPr>
        <p:spPr bwMode="auto">
          <a:xfrm>
            <a:off x="2051050" y="2997200"/>
            <a:ext cx="360363" cy="719138"/>
          </a:xfrm>
          <a:prstGeom prst="downArrow">
            <a:avLst>
              <a:gd name="adj1" fmla="val 50000"/>
              <a:gd name="adj2" fmla="val 4989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350228" name="AutoShape 20"/>
          <p:cNvSpPr>
            <a:spLocks noChangeArrowheads="1"/>
          </p:cNvSpPr>
          <p:nvPr/>
        </p:nvSpPr>
        <p:spPr bwMode="auto">
          <a:xfrm>
            <a:off x="6011863" y="2997200"/>
            <a:ext cx="360362" cy="719138"/>
          </a:xfrm>
          <a:prstGeom prst="downArrow">
            <a:avLst>
              <a:gd name="adj1" fmla="val 50000"/>
              <a:gd name="adj2" fmla="val 4989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350229" name="AutoShape 21"/>
          <p:cNvSpPr>
            <a:spLocks noChangeArrowheads="1"/>
          </p:cNvSpPr>
          <p:nvPr/>
        </p:nvSpPr>
        <p:spPr bwMode="auto">
          <a:xfrm>
            <a:off x="6011863" y="1773238"/>
            <a:ext cx="360362" cy="433387"/>
          </a:xfrm>
          <a:prstGeom prst="downArrow">
            <a:avLst>
              <a:gd name="adj1" fmla="val 50000"/>
              <a:gd name="adj2" fmla="val 30066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0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0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0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0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0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0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0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0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0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0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0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0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50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0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50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50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0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50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50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50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50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20" grpId="0" animBg="1"/>
      <p:bldP spid="350221" grpId="0" animBg="1"/>
      <p:bldP spid="350222" grpId="0" animBg="1"/>
      <p:bldP spid="350223" grpId="0" animBg="1"/>
      <p:bldP spid="350224" grpId="0" animBg="1"/>
      <p:bldP spid="350225" grpId="0" animBg="1"/>
      <p:bldP spid="350226" grpId="0" animBg="1"/>
      <p:bldP spid="350227" grpId="0" animBg="1"/>
      <p:bldP spid="350228" grpId="0" animBg="1"/>
      <p:bldP spid="3502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expertles handelskanalen en inkoop-/verkoopprijs</a:t>
            </a:r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60325"/>
            <a:ext cx="6653212" cy="549275"/>
          </a:xfrm>
        </p:spPr>
        <p:txBody>
          <a:bodyPr/>
          <a:lstStyle/>
          <a:p>
            <a:r>
              <a:rPr lang="nl-NL"/>
              <a:t>Voorbeeld</a:t>
            </a:r>
          </a:p>
        </p:txBody>
      </p:sp>
      <p:sp>
        <p:nvSpPr>
          <p:cNvPr id="342030" name="Text Box 14"/>
          <p:cNvSpPr txBox="1">
            <a:spLocks noChangeArrowheads="1"/>
          </p:cNvSpPr>
          <p:nvPr/>
        </p:nvSpPr>
        <p:spPr bwMode="auto">
          <a:xfrm>
            <a:off x="1116013" y="1268413"/>
            <a:ext cx="6192837" cy="99853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600"/>
              <a:t>Je verkoopt een boeket waarvan de prijs </a:t>
            </a:r>
            <a:r>
              <a:rPr lang="nl-NL" sz="1600">
                <a:cs typeface="Arial" charset="0"/>
              </a:rPr>
              <a:t>€ 25,- incl. BTW is.</a:t>
            </a:r>
          </a:p>
          <a:p>
            <a:pPr>
              <a:spcBef>
                <a:spcPct val="50000"/>
              </a:spcBef>
            </a:pPr>
            <a:r>
              <a:rPr lang="nl-NL" sz="1600">
                <a:cs typeface="Arial" charset="0"/>
              </a:rPr>
              <a:t>Wat is de verkooprijs excl. BTW?</a:t>
            </a:r>
          </a:p>
          <a:p>
            <a:pPr>
              <a:spcBef>
                <a:spcPct val="50000"/>
              </a:spcBef>
            </a:pPr>
            <a:r>
              <a:rPr lang="nl-NL" sz="1600">
                <a:cs typeface="Arial" charset="0"/>
              </a:rPr>
              <a:t>Hoe hoog is het BTW-bedrag?</a:t>
            </a:r>
          </a:p>
        </p:txBody>
      </p:sp>
      <p:sp>
        <p:nvSpPr>
          <p:cNvPr id="342031" name="Text Box 15"/>
          <p:cNvSpPr txBox="1">
            <a:spLocks noChangeArrowheads="1"/>
          </p:cNvSpPr>
          <p:nvPr/>
        </p:nvSpPr>
        <p:spPr bwMode="auto">
          <a:xfrm>
            <a:off x="2195513" y="2924175"/>
            <a:ext cx="4464050" cy="312738"/>
          </a:xfrm>
          <a:prstGeom prst="rect">
            <a:avLst/>
          </a:prstGeom>
          <a:solidFill>
            <a:srgbClr val="00CC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600"/>
              <a:t>Verkoopprijs incl. BTW = 106 %</a:t>
            </a:r>
          </a:p>
        </p:txBody>
      </p:sp>
      <p:sp>
        <p:nvSpPr>
          <p:cNvPr id="342032" name="Text Box 16"/>
          <p:cNvSpPr txBox="1">
            <a:spLocks noChangeArrowheads="1"/>
          </p:cNvSpPr>
          <p:nvPr/>
        </p:nvSpPr>
        <p:spPr bwMode="auto">
          <a:xfrm>
            <a:off x="323850" y="4149725"/>
            <a:ext cx="3671888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600"/>
              <a:t>Verkoopprijs excl. BTW = 100%</a:t>
            </a:r>
          </a:p>
        </p:txBody>
      </p:sp>
      <p:sp>
        <p:nvSpPr>
          <p:cNvPr id="342033" name="Text Box 17"/>
          <p:cNvSpPr txBox="1">
            <a:spLocks noChangeArrowheads="1"/>
          </p:cNvSpPr>
          <p:nvPr/>
        </p:nvSpPr>
        <p:spPr bwMode="auto">
          <a:xfrm>
            <a:off x="5580063" y="4221163"/>
            <a:ext cx="1727200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600"/>
              <a:t>BTW = 6%</a:t>
            </a:r>
          </a:p>
        </p:txBody>
      </p:sp>
      <p:sp>
        <p:nvSpPr>
          <p:cNvPr id="342034" name="AutoShape 18"/>
          <p:cNvSpPr>
            <a:spLocks noChangeArrowheads="1"/>
          </p:cNvSpPr>
          <p:nvPr/>
        </p:nvSpPr>
        <p:spPr bwMode="auto">
          <a:xfrm>
            <a:off x="2843213" y="3357563"/>
            <a:ext cx="360362" cy="719137"/>
          </a:xfrm>
          <a:prstGeom prst="downArrow">
            <a:avLst>
              <a:gd name="adj1" fmla="val 50000"/>
              <a:gd name="adj2" fmla="val 4989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342035" name="AutoShape 19"/>
          <p:cNvSpPr>
            <a:spLocks noChangeArrowheads="1"/>
          </p:cNvSpPr>
          <p:nvPr/>
        </p:nvSpPr>
        <p:spPr bwMode="auto">
          <a:xfrm>
            <a:off x="6156325" y="3357563"/>
            <a:ext cx="360363" cy="719137"/>
          </a:xfrm>
          <a:prstGeom prst="downArrow">
            <a:avLst>
              <a:gd name="adj1" fmla="val 50000"/>
              <a:gd name="adj2" fmla="val 4989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342036" name="Text Box 20"/>
          <p:cNvSpPr txBox="1">
            <a:spLocks noChangeArrowheads="1"/>
          </p:cNvSpPr>
          <p:nvPr/>
        </p:nvSpPr>
        <p:spPr bwMode="auto">
          <a:xfrm>
            <a:off x="4211638" y="3933825"/>
            <a:ext cx="11525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5400"/>
              <a:t>+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2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2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2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2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2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2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2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2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2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2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42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42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31" grpId="0" animBg="1"/>
      <p:bldP spid="342032" grpId="0"/>
      <p:bldP spid="342033" grpId="0"/>
      <p:bldP spid="342034" grpId="0" animBg="1"/>
      <p:bldP spid="342035" grpId="0" animBg="1"/>
      <p:bldP spid="3420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expertles handelskanalen en inkoop-/verkoopprijs</a:t>
            </a:r>
          </a:p>
        </p:txBody>
      </p:sp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3000"/>
              <a:t>In de praktijk</a:t>
            </a:r>
          </a:p>
        </p:txBody>
      </p:sp>
      <p:sp>
        <p:nvSpPr>
          <p:cNvPr id="358404" name="Text Box 4"/>
          <p:cNvSpPr txBox="1">
            <a:spLocks noChangeArrowheads="1"/>
          </p:cNvSpPr>
          <p:nvPr/>
        </p:nvSpPr>
        <p:spPr bwMode="auto">
          <a:xfrm>
            <a:off x="684213" y="1773238"/>
            <a:ext cx="7272337" cy="1371600"/>
          </a:xfrm>
          <a:prstGeom prst="rect">
            <a:avLst/>
          </a:prstGeom>
          <a:solidFill>
            <a:srgbClr val="00CC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nl-NL" sz="1400"/>
              <a:t>1.Ga naar het bloemplein en bereken, van de artikelen  die staan uitgestald, de verkoopprijs incl btw.</a:t>
            </a:r>
          </a:p>
          <a:p>
            <a:pPr algn="l">
              <a:spcBef>
                <a:spcPct val="50000"/>
              </a:spcBef>
            </a:pPr>
            <a:r>
              <a:rPr lang="nl-NL" sz="1400"/>
              <a:t>2.Laat door je berekening zien hoe je aan deze prijs komt</a:t>
            </a:r>
          </a:p>
          <a:p>
            <a:pPr algn="l">
              <a:spcBef>
                <a:spcPct val="50000"/>
              </a:spcBef>
            </a:pPr>
            <a:r>
              <a:rPr lang="nl-NL" sz="1400"/>
              <a:t>3.Je gaat dus eerst met het opslagpercentage de verkoopprijs excl. Btw berekenen</a:t>
            </a:r>
          </a:p>
          <a:p>
            <a:pPr algn="l">
              <a:spcBef>
                <a:spcPct val="50000"/>
              </a:spcBef>
            </a:pPr>
            <a:r>
              <a:rPr lang="nl-NL" sz="1400"/>
              <a:t>4. Hierna bereken je de btw van deze artikelen.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expertles handelskanalen en inkoop-/verkoopprijs</a:t>
            </a:r>
          </a:p>
        </p:txBody>
      </p:sp>
      <p:sp>
        <p:nvSpPr>
          <p:cNvPr id="256005" name="Rectangle 5"/>
          <p:cNvSpPr>
            <a:spLocks noChangeArrowheads="1"/>
          </p:cNvSpPr>
          <p:nvPr/>
        </p:nvSpPr>
        <p:spPr bwMode="auto">
          <a:xfrm>
            <a:off x="755650" y="4292600"/>
            <a:ext cx="30241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nl-NL" sz="2400">
                <a:latin typeface="Arial Black" pitchFamily="34" charset="0"/>
              </a:rPr>
              <a:t>Handelskanalen</a:t>
            </a:r>
          </a:p>
        </p:txBody>
      </p:sp>
      <p:sp>
        <p:nvSpPr>
          <p:cNvPr id="256006" name="Rectangle 6"/>
          <p:cNvSpPr>
            <a:spLocks noChangeArrowheads="1"/>
          </p:cNvSpPr>
          <p:nvPr/>
        </p:nvSpPr>
        <p:spPr bwMode="auto">
          <a:xfrm>
            <a:off x="2339975" y="4508500"/>
            <a:ext cx="533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nl-NL" sz="2400">
                <a:solidFill>
                  <a:srgbClr val="333399"/>
                </a:solidFill>
                <a:latin typeface="Arial Black" pitchFamily="34" charset="0"/>
              </a:rPr>
              <a:t> </a:t>
            </a:r>
            <a:endParaRPr lang="nl-NL" sz="2400" b="1">
              <a:solidFill>
                <a:srgbClr val="567C18"/>
              </a:solidFill>
              <a:latin typeface="Arial Black" pitchFamily="34" charset="0"/>
            </a:endParaRPr>
          </a:p>
        </p:txBody>
      </p:sp>
      <p:sp>
        <p:nvSpPr>
          <p:cNvPr id="25601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3000"/>
              <a:t>Introductie</a:t>
            </a:r>
          </a:p>
        </p:txBody>
      </p:sp>
      <p:sp>
        <p:nvSpPr>
          <p:cNvPr id="256011" name="Text Box 11"/>
          <p:cNvSpPr txBox="1">
            <a:spLocks noChangeArrowheads="1"/>
          </p:cNvSpPr>
          <p:nvPr/>
        </p:nvSpPr>
        <p:spPr bwMode="auto">
          <a:xfrm>
            <a:off x="1619250" y="1341438"/>
            <a:ext cx="5040313" cy="339725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nl-NL" sz="1800"/>
              <a:t>Hoe komen bloemen en planten in jou winkel?</a:t>
            </a:r>
          </a:p>
        </p:txBody>
      </p:sp>
      <p:sp>
        <p:nvSpPr>
          <p:cNvPr id="256013" name="AutoShape 13"/>
          <p:cNvSpPr>
            <a:spLocks noChangeArrowheads="1"/>
          </p:cNvSpPr>
          <p:nvPr/>
        </p:nvSpPr>
        <p:spPr bwMode="auto">
          <a:xfrm rot="940948">
            <a:off x="2938463" y="1765300"/>
            <a:ext cx="431800" cy="2447925"/>
          </a:xfrm>
          <a:prstGeom prst="downArrow">
            <a:avLst>
              <a:gd name="adj1" fmla="val 50000"/>
              <a:gd name="adj2" fmla="val 141728"/>
            </a:avLst>
          </a:prstGeom>
          <a:solidFill>
            <a:srgbClr val="FF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56014" name="AutoShape 14"/>
          <p:cNvSpPr>
            <a:spLocks noChangeArrowheads="1"/>
          </p:cNvSpPr>
          <p:nvPr/>
        </p:nvSpPr>
        <p:spPr bwMode="auto">
          <a:xfrm rot="-1173111">
            <a:off x="5508625" y="3357563"/>
            <a:ext cx="431800" cy="1152525"/>
          </a:xfrm>
          <a:prstGeom prst="downArrow">
            <a:avLst>
              <a:gd name="adj1" fmla="val 50000"/>
              <a:gd name="adj2" fmla="val 66728"/>
            </a:avLst>
          </a:prstGeom>
          <a:solidFill>
            <a:srgbClr val="FF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56012" name="Text Box 12"/>
          <p:cNvSpPr txBox="1">
            <a:spLocks noChangeArrowheads="1"/>
          </p:cNvSpPr>
          <p:nvPr/>
        </p:nvSpPr>
        <p:spPr bwMode="auto">
          <a:xfrm>
            <a:off x="684213" y="2924175"/>
            <a:ext cx="7343775" cy="366713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nl-NL" sz="1800"/>
              <a:t>Hoe wordt de prijs bepaald van de bloemen en planten in jouw winkel?</a:t>
            </a:r>
            <a:r>
              <a:rPr lang="nl-NL" sz="2000"/>
              <a:t> </a:t>
            </a:r>
          </a:p>
        </p:txBody>
      </p:sp>
      <p:sp>
        <p:nvSpPr>
          <p:cNvPr id="256015" name="Rectangle 15"/>
          <p:cNvSpPr>
            <a:spLocks noChangeArrowheads="1"/>
          </p:cNvSpPr>
          <p:nvPr/>
        </p:nvSpPr>
        <p:spPr bwMode="auto">
          <a:xfrm>
            <a:off x="4787900" y="4508500"/>
            <a:ext cx="33131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nl-NL" sz="2400">
                <a:latin typeface="Arial Black" pitchFamily="34" charset="0"/>
              </a:rPr>
              <a:t>Inkoop- naar Verkoopprijs</a:t>
            </a:r>
          </a:p>
        </p:txBody>
      </p:sp>
    </p:spTree>
  </p:cSld>
  <p:clrMapOvr>
    <a:masterClrMapping/>
  </p:clrMapOvr>
  <p:transition advTm="10304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56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56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56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56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2000"/>
                                        <p:tgtEl>
                                          <p:spTgt spid="256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2000"/>
                                        <p:tgtEl>
                                          <p:spTgt spid="256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56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256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256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256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256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256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56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256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5" grpId="0" autoUpdateAnimBg="0"/>
      <p:bldP spid="256005" grpId="1"/>
      <p:bldP spid="256011" grpId="0" animBg="1"/>
      <p:bldP spid="256013" grpId="0" animBg="1"/>
      <p:bldP spid="256014" grpId="0" animBg="1"/>
      <p:bldP spid="256012" grpId="0" animBg="1"/>
      <p:bldP spid="256015" grpId="0" autoUpdateAnimBg="0"/>
      <p:bldP spid="25601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expertles handelskanalen en inkoop-/verkoopprijs</a:t>
            </a:r>
          </a:p>
        </p:txBody>
      </p:sp>
      <p:sp>
        <p:nvSpPr>
          <p:cNvPr id="25907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36700" y="104775"/>
            <a:ext cx="6096000" cy="498475"/>
          </a:xfrm>
        </p:spPr>
        <p:txBody>
          <a:bodyPr/>
          <a:lstStyle/>
          <a:p>
            <a:r>
              <a:rPr lang="nl-NL"/>
              <a:t>Handelskanalen </a:t>
            </a:r>
          </a:p>
        </p:txBody>
      </p:sp>
      <p:sp>
        <p:nvSpPr>
          <p:cNvPr id="259102" name="Text Box 1054"/>
          <p:cNvSpPr txBox="1">
            <a:spLocks noChangeArrowheads="1"/>
          </p:cNvSpPr>
          <p:nvPr/>
        </p:nvSpPr>
        <p:spPr bwMode="auto">
          <a:xfrm>
            <a:off x="900113" y="1557338"/>
            <a:ext cx="5903912" cy="587375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800"/>
              <a:t>Welke wegen leggen bloemen en planten af voordat ze uiteindelijk bij de klant terrecht komen?</a:t>
            </a:r>
          </a:p>
        </p:txBody>
      </p:sp>
      <p:sp>
        <p:nvSpPr>
          <p:cNvPr id="259103" name="Text Box 1055"/>
          <p:cNvSpPr txBox="1">
            <a:spLocks noChangeArrowheads="1"/>
          </p:cNvSpPr>
          <p:nvPr/>
        </p:nvSpPr>
        <p:spPr bwMode="auto">
          <a:xfrm>
            <a:off x="2843213" y="2420938"/>
            <a:ext cx="5111750" cy="587375"/>
          </a:xfrm>
          <a:prstGeom prst="rect">
            <a:avLst/>
          </a:prstGeom>
          <a:solidFill>
            <a:srgbClr val="99CC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800"/>
              <a:t>Waar haalt de bloemist de bloemen en planten vandaan die hij in zijn winkel verkoopt?</a:t>
            </a:r>
          </a:p>
        </p:txBody>
      </p:sp>
      <p:sp>
        <p:nvSpPr>
          <p:cNvPr id="259104" name="Line 1056"/>
          <p:cNvSpPr>
            <a:spLocks noChangeShapeType="1"/>
          </p:cNvSpPr>
          <p:nvPr/>
        </p:nvSpPr>
        <p:spPr bwMode="auto">
          <a:xfrm flipH="1">
            <a:off x="3635375" y="3068638"/>
            <a:ext cx="936625" cy="1655762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l-NL"/>
          </a:p>
        </p:txBody>
      </p:sp>
      <p:sp>
        <p:nvSpPr>
          <p:cNvPr id="259105" name="AutoShape 1057"/>
          <p:cNvSpPr>
            <a:spLocks noChangeArrowheads="1"/>
          </p:cNvSpPr>
          <p:nvPr/>
        </p:nvSpPr>
        <p:spPr bwMode="auto">
          <a:xfrm>
            <a:off x="2051050" y="2420938"/>
            <a:ext cx="503238" cy="1512887"/>
          </a:xfrm>
          <a:prstGeom prst="downArrow">
            <a:avLst>
              <a:gd name="adj1" fmla="val 50000"/>
              <a:gd name="adj2" fmla="val 75158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59106" name="Text Box 1058"/>
          <p:cNvSpPr txBox="1">
            <a:spLocks noChangeArrowheads="1"/>
          </p:cNvSpPr>
          <p:nvPr/>
        </p:nvSpPr>
        <p:spPr bwMode="auto">
          <a:xfrm>
            <a:off x="1763713" y="4292600"/>
            <a:ext cx="49688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4400"/>
              <a:t>Handelskanalen</a:t>
            </a:r>
          </a:p>
        </p:txBody>
      </p:sp>
    </p:spTree>
  </p:cSld>
  <p:clrMapOvr>
    <a:masterClrMapping/>
  </p:clrMapOvr>
  <p:transition advTm="1155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59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59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59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59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59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59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59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59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4" grpId="0" animBg="1" autoUpdateAnimBg="0"/>
      <p:bldP spid="259102" grpId="0" animBg="1"/>
      <p:bldP spid="259103" grpId="0" animBg="1"/>
      <p:bldP spid="259105" grpId="0" animBg="1"/>
      <p:bldP spid="25910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expertles handelskanalen en inkoop-/verkoopprijs</a:t>
            </a:r>
          </a:p>
        </p:txBody>
      </p:sp>
      <p:sp>
        <p:nvSpPr>
          <p:cNvPr id="263170" name="Rectangle 1026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nl-NL" sz="2400" b="1"/>
              <a:t>Handelskanalen</a:t>
            </a:r>
            <a:endParaRPr lang="nl-NL" sz="2400" b="1">
              <a:solidFill>
                <a:srgbClr val="567C18"/>
              </a:solidFill>
            </a:endParaRPr>
          </a:p>
        </p:txBody>
      </p:sp>
      <p:pic>
        <p:nvPicPr>
          <p:cNvPr id="263272" name="Picture 1128" descr="MC900434835[1]"/>
          <p:cNvPicPr>
            <a:picLocks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948488" y="2349500"/>
            <a:ext cx="1714500" cy="1714500"/>
          </a:xfrm>
          <a:noFill/>
          <a:ln/>
        </p:spPr>
      </p:pic>
      <p:pic>
        <p:nvPicPr>
          <p:cNvPr id="263274" name="Picture 1130" descr="j0300520"/>
          <p:cNvPicPr>
            <a:picLocks noChangeAspect="1" noChangeArrowheads="1" noCrop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300788" y="5084763"/>
            <a:ext cx="952500" cy="819150"/>
          </a:xfrm>
          <a:noFill/>
          <a:ln/>
        </p:spPr>
      </p:pic>
      <p:pic>
        <p:nvPicPr>
          <p:cNvPr id="263282" name="Picture 1138" descr="w404h329_Focusgebieden_Heroes_VBA_mid1"/>
          <p:cNvPicPr>
            <a:picLocks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116013" y="1268413"/>
            <a:ext cx="1231900" cy="1003300"/>
          </a:xfrm>
          <a:noFill/>
          <a:ln/>
        </p:spPr>
      </p:pic>
      <p:sp>
        <p:nvSpPr>
          <p:cNvPr id="263259" name="Oval 1115"/>
          <p:cNvSpPr>
            <a:spLocks noChangeArrowheads="1"/>
          </p:cNvSpPr>
          <p:nvPr/>
        </p:nvSpPr>
        <p:spPr bwMode="auto">
          <a:xfrm>
            <a:off x="2843213" y="2276475"/>
            <a:ext cx="3457575" cy="1873250"/>
          </a:xfrm>
          <a:prstGeom prst="ellipse">
            <a:avLst/>
          </a:prstGeom>
          <a:solidFill>
            <a:srgbClr val="99FF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63258" name="Text Box 1114"/>
          <p:cNvSpPr txBox="1">
            <a:spLocks noChangeArrowheads="1"/>
          </p:cNvSpPr>
          <p:nvPr/>
        </p:nvSpPr>
        <p:spPr bwMode="auto">
          <a:xfrm>
            <a:off x="3132138" y="2924175"/>
            <a:ext cx="30241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/>
              <a:t>Bloemist kan planten en bloemen inkopen bij:</a:t>
            </a:r>
          </a:p>
        </p:txBody>
      </p:sp>
      <p:sp>
        <p:nvSpPr>
          <p:cNvPr id="263260" name="Text Box 1116"/>
          <p:cNvSpPr txBox="1">
            <a:spLocks noChangeArrowheads="1"/>
          </p:cNvSpPr>
          <p:nvPr/>
        </p:nvSpPr>
        <p:spPr bwMode="auto">
          <a:xfrm>
            <a:off x="468313" y="2636838"/>
            <a:ext cx="2160587" cy="3667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/>
              <a:t>Groothandel</a:t>
            </a:r>
          </a:p>
        </p:txBody>
      </p:sp>
      <p:sp>
        <p:nvSpPr>
          <p:cNvPr id="263261" name="Text Box 1117"/>
          <p:cNvSpPr txBox="1">
            <a:spLocks noChangeArrowheads="1"/>
          </p:cNvSpPr>
          <p:nvPr/>
        </p:nvSpPr>
        <p:spPr bwMode="auto">
          <a:xfrm>
            <a:off x="1187450" y="4365625"/>
            <a:ext cx="2160588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/>
              <a:t>Kweker</a:t>
            </a:r>
          </a:p>
        </p:txBody>
      </p:sp>
      <p:sp>
        <p:nvSpPr>
          <p:cNvPr id="263262" name="Text Box 1118"/>
          <p:cNvSpPr txBox="1">
            <a:spLocks noChangeArrowheads="1"/>
          </p:cNvSpPr>
          <p:nvPr/>
        </p:nvSpPr>
        <p:spPr bwMode="auto">
          <a:xfrm>
            <a:off x="5651500" y="1989138"/>
            <a:ext cx="2160588" cy="3667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/>
              <a:t>Lijnrijder</a:t>
            </a:r>
          </a:p>
        </p:txBody>
      </p:sp>
      <p:sp>
        <p:nvSpPr>
          <p:cNvPr id="263263" name="Text Box 1119"/>
          <p:cNvSpPr txBox="1">
            <a:spLocks noChangeArrowheads="1"/>
          </p:cNvSpPr>
          <p:nvPr/>
        </p:nvSpPr>
        <p:spPr bwMode="auto">
          <a:xfrm>
            <a:off x="5292725" y="4508500"/>
            <a:ext cx="2160588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/>
              <a:t>Webshop</a:t>
            </a:r>
          </a:p>
        </p:txBody>
      </p:sp>
      <p:sp>
        <p:nvSpPr>
          <p:cNvPr id="263268" name="AutoShape 1124"/>
          <p:cNvSpPr>
            <a:spLocks noChangeArrowheads="1"/>
          </p:cNvSpPr>
          <p:nvPr/>
        </p:nvSpPr>
        <p:spPr bwMode="auto">
          <a:xfrm rot="-2792505">
            <a:off x="2518569" y="2601119"/>
            <a:ext cx="431800" cy="646112"/>
          </a:xfrm>
          <a:prstGeom prst="upArrow">
            <a:avLst>
              <a:gd name="adj1" fmla="val 50000"/>
              <a:gd name="adj2" fmla="val 37408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63269" name="AutoShape 1125"/>
          <p:cNvSpPr>
            <a:spLocks noChangeArrowheads="1"/>
          </p:cNvSpPr>
          <p:nvPr/>
        </p:nvSpPr>
        <p:spPr bwMode="auto">
          <a:xfrm rot="-7871680">
            <a:off x="3040063" y="3657600"/>
            <a:ext cx="431800" cy="790575"/>
          </a:xfrm>
          <a:prstGeom prst="upArrow">
            <a:avLst>
              <a:gd name="adj1" fmla="val 50000"/>
              <a:gd name="adj2" fmla="val 45772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63270" name="AutoShape 1126"/>
          <p:cNvSpPr>
            <a:spLocks noChangeArrowheads="1"/>
          </p:cNvSpPr>
          <p:nvPr/>
        </p:nvSpPr>
        <p:spPr bwMode="auto">
          <a:xfrm rot="-18908264">
            <a:off x="5364163" y="2060575"/>
            <a:ext cx="431800" cy="646113"/>
          </a:xfrm>
          <a:prstGeom prst="upArrow">
            <a:avLst>
              <a:gd name="adj1" fmla="val 50000"/>
              <a:gd name="adj2" fmla="val 37408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63271" name="AutoShape 1127"/>
          <p:cNvSpPr>
            <a:spLocks noChangeArrowheads="1"/>
          </p:cNvSpPr>
          <p:nvPr/>
        </p:nvSpPr>
        <p:spPr bwMode="auto">
          <a:xfrm rot="-13457097">
            <a:off x="5076825" y="3933825"/>
            <a:ext cx="431800" cy="646113"/>
          </a:xfrm>
          <a:prstGeom prst="upArrow">
            <a:avLst>
              <a:gd name="adj1" fmla="val 50000"/>
              <a:gd name="adj2" fmla="val 37408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63276" name="Text Box 1132"/>
          <p:cNvSpPr txBox="1">
            <a:spLocks noChangeArrowheads="1"/>
          </p:cNvSpPr>
          <p:nvPr/>
        </p:nvSpPr>
        <p:spPr bwMode="auto">
          <a:xfrm>
            <a:off x="6804025" y="1557338"/>
            <a:ext cx="158432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>
                <a:hlinkClick r:id="rId5"/>
              </a:rPr>
              <a:t>http://www.youtube.com/watch?v=OPPbC35XCZY&amp;feature=related</a:t>
            </a:r>
            <a:r>
              <a:rPr lang="nl-NL"/>
              <a:t> </a:t>
            </a:r>
          </a:p>
        </p:txBody>
      </p:sp>
      <p:sp>
        <p:nvSpPr>
          <p:cNvPr id="263277" name="Text Box 1133"/>
          <p:cNvSpPr txBox="1">
            <a:spLocks noChangeArrowheads="1"/>
          </p:cNvSpPr>
          <p:nvPr/>
        </p:nvSpPr>
        <p:spPr bwMode="auto">
          <a:xfrm>
            <a:off x="2195513" y="1341438"/>
            <a:ext cx="2160587" cy="3667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/>
              <a:t>Veiling</a:t>
            </a:r>
          </a:p>
        </p:txBody>
      </p:sp>
      <p:sp>
        <p:nvSpPr>
          <p:cNvPr id="263279" name="AutoShape 1135"/>
          <p:cNvSpPr>
            <a:spLocks noChangeArrowheads="1"/>
          </p:cNvSpPr>
          <p:nvPr/>
        </p:nvSpPr>
        <p:spPr bwMode="auto">
          <a:xfrm rot="-22459706">
            <a:off x="3495675" y="1631950"/>
            <a:ext cx="431800" cy="898525"/>
          </a:xfrm>
          <a:prstGeom prst="upArrow">
            <a:avLst>
              <a:gd name="adj1" fmla="val 50000"/>
              <a:gd name="adj2" fmla="val 52022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63280" name="Text Box 1136"/>
          <p:cNvSpPr txBox="1">
            <a:spLocks noChangeArrowheads="1"/>
          </p:cNvSpPr>
          <p:nvPr/>
        </p:nvSpPr>
        <p:spPr bwMode="auto">
          <a:xfrm>
            <a:off x="1763713" y="836613"/>
            <a:ext cx="115252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>
                <a:hlinkClick r:id="rId6"/>
              </a:rPr>
              <a:t>http://www.youtube.com/watch?v=ozqeAHyF1Kg</a:t>
            </a:r>
            <a:r>
              <a:rPr lang="nl-NL"/>
              <a:t> </a:t>
            </a:r>
          </a:p>
        </p:txBody>
      </p:sp>
      <p:pic>
        <p:nvPicPr>
          <p:cNvPr id="263285" name="Picture 1141" descr="Alflora_1"/>
          <p:cNvPicPr>
            <a:picLocks noChangeAspect="1" noChangeArrowheads="1"/>
          </p:cNvPicPr>
          <p:nvPr>
            <p:ph sz="quarter" idx="4"/>
          </p:nvPr>
        </p:nvPicPr>
        <p:blipFill>
          <a:blip r:embed="rId7" cstate="print"/>
          <a:srcRect/>
          <a:stretch>
            <a:fillRect/>
          </a:stretch>
        </p:blipFill>
        <p:spPr>
          <a:xfrm>
            <a:off x="323850" y="3136900"/>
            <a:ext cx="863600" cy="665163"/>
          </a:xfrm>
          <a:noFill/>
          <a:ln/>
        </p:spPr>
      </p:pic>
      <p:pic>
        <p:nvPicPr>
          <p:cNvPr id="263288" name="Picture 1144" descr="fleuregio_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58888" y="3068638"/>
            <a:ext cx="1190625" cy="723900"/>
          </a:xfrm>
          <a:prstGeom prst="rect">
            <a:avLst/>
          </a:prstGeom>
          <a:noFill/>
        </p:spPr>
      </p:pic>
    </p:spTree>
  </p:cSld>
  <p:clrMapOvr>
    <a:masterClrMapping/>
  </p:clrMapOvr>
  <p:transition advTm="1155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3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3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3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3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3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3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3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3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3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3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263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263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63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63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263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263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263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263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263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263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263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263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263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263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263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263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63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63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3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3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63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63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63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63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3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3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3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3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63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63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0" grpId="0" animBg="1" autoUpdateAnimBg="0"/>
      <p:bldP spid="263259" grpId="0" animBg="1"/>
      <p:bldP spid="263258" grpId="0"/>
      <p:bldP spid="263260" grpId="0" animBg="1"/>
      <p:bldP spid="263261" grpId="0" animBg="1"/>
      <p:bldP spid="263262" grpId="0" animBg="1"/>
      <p:bldP spid="263263" grpId="0" animBg="1"/>
      <p:bldP spid="263268" grpId="0" animBg="1"/>
      <p:bldP spid="263269" grpId="0" animBg="1"/>
      <p:bldP spid="263270" grpId="0" animBg="1"/>
      <p:bldP spid="263271" grpId="0" animBg="1"/>
      <p:bldP spid="263276" grpId="0"/>
      <p:bldP spid="263277" grpId="0" animBg="1"/>
      <p:bldP spid="263279" grpId="0" animBg="1"/>
      <p:bldP spid="26328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expertles handelskanalen en inkoop-/verkoopprijs</a:t>
            </a: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36700" y="104775"/>
            <a:ext cx="6096000" cy="498475"/>
          </a:xfrm>
        </p:spPr>
        <p:txBody>
          <a:bodyPr/>
          <a:lstStyle/>
          <a:p>
            <a:r>
              <a:rPr lang="nl-NL"/>
              <a:t>Handelskolom</a:t>
            </a:r>
          </a:p>
        </p:txBody>
      </p:sp>
      <p:sp>
        <p:nvSpPr>
          <p:cNvPr id="328719" name="Text Box 15"/>
          <p:cNvSpPr txBox="1">
            <a:spLocks noChangeArrowheads="1"/>
          </p:cNvSpPr>
          <p:nvPr/>
        </p:nvSpPr>
        <p:spPr bwMode="auto">
          <a:xfrm>
            <a:off x="5364163" y="2565400"/>
            <a:ext cx="1800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/>
              <a:t>Veiling</a:t>
            </a:r>
          </a:p>
        </p:txBody>
      </p:sp>
      <p:sp>
        <p:nvSpPr>
          <p:cNvPr id="328720" name="Text Box 16"/>
          <p:cNvSpPr txBox="1">
            <a:spLocks noChangeArrowheads="1"/>
          </p:cNvSpPr>
          <p:nvPr/>
        </p:nvSpPr>
        <p:spPr bwMode="auto">
          <a:xfrm>
            <a:off x="5364163" y="1125538"/>
            <a:ext cx="1798637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3200"/>
              <a:t>Kweker</a:t>
            </a:r>
          </a:p>
        </p:txBody>
      </p:sp>
      <p:sp>
        <p:nvSpPr>
          <p:cNvPr id="328722" name="Text Box 18"/>
          <p:cNvSpPr txBox="1">
            <a:spLocks noChangeArrowheads="1"/>
          </p:cNvSpPr>
          <p:nvPr/>
        </p:nvSpPr>
        <p:spPr bwMode="auto">
          <a:xfrm>
            <a:off x="4859338" y="3789363"/>
            <a:ext cx="28813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/>
              <a:t>Groothandel</a:t>
            </a:r>
          </a:p>
        </p:txBody>
      </p:sp>
      <p:sp>
        <p:nvSpPr>
          <p:cNvPr id="328723" name="Text Box 19"/>
          <p:cNvSpPr txBox="1">
            <a:spLocks noChangeArrowheads="1"/>
          </p:cNvSpPr>
          <p:nvPr/>
        </p:nvSpPr>
        <p:spPr bwMode="auto">
          <a:xfrm>
            <a:off x="5508625" y="5013325"/>
            <a:ext cx="165576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/>
              <a:t>Bloemist</a:t>
            </a:r>
          </a:p>
        </p:txBody>
      </p:sp>
      <p:sp>
        <p:nvSpPr>
          <p:cNvPr id="328724" name="Text Box 20"/>
          <p:cNvSpPr txBox="1">
            <a:spLocks noChangeArrowheads="1"/>
          </p:cNvSpPr>
          <p:nvPr/>
        </p:nvSpPr>
        <p:spPr bwMode="auto">
          <a:xfrm>
            <a:off x="971550" y="1484313"/>
            <a:ext cx="3240088" cy="10890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3600"/>
              <a:t>Voorbeeld Handelskolom</a:t>
            </a:r>
          </a:p>
        </p:txBody>
      </p:sp>
      <p:sp>
        <p:nvSpPr>
          <p:cNvPr id="328725" name="AutoShape 21"/>
          <p:cNvSpPr>
            <a:spLocks noChangeArrowheads="1"/>
          </p:cNvSpPr>
          <p:nvPr/>
        </p:nvSpPr>
        <p:spPr bwMode="auto">
          <a:xfrm>
            <a:off x="6156325" y="1700213"/>
            <a:ext cx="217488" cy="647700"/>
          </a:xfrm>
          <a:prstGeom prst="downArrow">
            <a:avLst>
              <a:gd name="adj1" fmla="val 50000"/>
              <a:gd name="adj2" fmla="val 74452"/>
            </a:avLst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328726" name="AutoShape 22"/>
          <p:cNvSpPr>
            <a:spLocks noChangeArrowheads="1"/>
          </p:cNvSpPr>
          <p:nvPr/>
        </p:nvSpPr>
        <p:spPr bwMode="auto">
          <a:xfrm>
            <a:off x="6156325" y="4292600"/>
            <a:ext cx="217488" cy="647700"/>
          </a:xfrm>
          <a:prstGeom prst="downArrow">
            <a:avLst>
              <a:gd name="adj1" fmla="val 50000"/>
              <a:gd name="adj2" fmla="val 74452"/>
            </a:avLst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328727" name="AutoShape 23"/>
          <p:cNvSpPr>
            <a:spLocks noChangeArrowheads="1"/>
          </p:cNvSpPr>
          <p:nvPr/>
        </p:nvSpPr>
        <p:spPr bwMode="auto">
          <a:xfrm>
            <a:off x="6156325" y="3068638"/>
            <a:ext cx="217488" cy="647700"/>
          </a:xfrm>
          <a:prstGeom prst="downArrow">
            <a:avLst>
              <a:gd name="adj1" fmla="val 50000"/>
              <a:gd name="adj2" fmla="val 74452"/>
            </a:avLst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328728" name="AutoShape 24"/>
          <p:cNvSpPr>
            <a:spLocks/>
          </p:cNvSpPr>
          <p:nvPr/>
        </p:nvSpPr>
        <p:spPr bwMode="auto">
          <a:xfrm>
            <a:off x="4572000" y="981075"/>
            <a:ext cx="576263" cy="4608513"/>
          </a:xfrm>
          <a:prstGeom prst="leftBrace">
            <a:avLst>
              <a:gd name="adj1" fmla="val 66644"/>
              <a:gd name="adj2" fmla="val 50000"/>
            </a:avLst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328729" name="Text Box 25"/>
          <p:cNvSpPr txBox="1">
            <a:spLocks noChangeArrowheads="1"/>
          </p:cNvSpPr>
          <p:nvPr/>
        </p:nvSpPr>
        <p:spPr bwMode="auto">
          <a:xfrm>
            <a:off x="827088" y="3141663"/>
            <a:ext cx="3384550" cy="2249487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800" b="1"/>
              <a:t>Opdracht</a:t>
            </a:r>
            <a:r>
              <a:rPr lang="nl-NL" sz="1800"/>
              <a:t>:</a:t>
            </a:r>
          </a:p>
          <a:p>
            <a:pPr>
              <a:spcBef>
                <a:spcPct val="50000"/>
              </a:spcBef>
            </a:pPr>
            <a:r>
              <a:rPr lang="nl-NL" sz="1800"/>
              <a:t>Noteer in tweetallen andere handelskolommen die volgens jou ook mogelijk zijn</a:t>
            </a:r>
          </a:p>
          <a:p>
            <a:pPr>
              <a:spcBef>
                <a:spcPct val="50000"/>
              </a:spcBef>
            </a:pPr>
            <a:endParaRPr lang="nl-NL" sz="1800"/>
          </a:p>
          <a:p>
            <a:pPr>
              <a:spcBef>
                <a:spcPct val="50000"/>
              </a:spcBef>
            </a:pPr>
            <a:r>
              <a:rPr lang="nl-NL" sz="1800"/>
              <a:t>Gebruik hierbij wel dezelfde schakels</a:t>
            </a:r>
          </a:p>
        </p:txBody>
      </p:sp>
    </p:spTree>
  </p:cSld>
  <p:clrMapOvr>
    <a:masterClrMapping/>
  </p:clrMapOvr>
  <p:transition advTm="1155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8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8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8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8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8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8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8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8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8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8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8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8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8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8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28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28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28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28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6" grpId="0" animBg="1" autoUpdateAnimBg="0"/>
      <p:bldP spid="328719" grpId="0"/>
      <p:bldP spid="328720" grpId="0"/>
      <p:bldP spid="328722" grpId="0"/>
      <p:bldP spid="328723" grpId="0"/>
      <p:bldP spid="328725" grpId="0" animBg="1"/>
      <p:bldP spid="328726" grpId="0" animBg="1"/>
      <p:bldP spid="328727" grpId="0" animBg="1"/>
      <p:bldP spid="328728" grpId="0" animBg="1"/>
      <p:bldP spid="3287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expertles handelskanalen en inkoop-/verkoopprijs</a:t>
            </a:r>
          </a:p>
        </p:txBody>
      </p:sp>
      <p:sp>
        <p:nvSpPr>
          <p:cNvPr id="333834" name="AutoShape 10"/>
          <p:cNvSpPr>
            <a:spLocks noChangeArrowheads="1"/>
          </p:cNvSpPr>
          <p:nvPr/>
        </p:nvSpPr>
        <p:spPr bwMode="auto">
          <a:xfrm>
            <a:off x="4211638" y="1989138"/>
            <a:ext cx="720725" cy="2016125"/>
          </a:xfrm>
          <a:prstGeom prst="downArrow">
            <a:avLst>
              <a:gd name="adj1" fmla="val 50000"/>
              <a:gd name="adj2" fmla="val 69934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36700" y="104775"/>
            <a:ext cx="6096000" cy="498475"/>
          </a:xfrm>
        </p:spPr>
        <p:txBody>
          <a:bodyPr/>
          <a:lstStyle/>
          <a:p>
            <a:r>
              <a:rPr lang="nl-NL"/>
              <a:t>Inkopen</a:t>
            </a:r>
          </a:p>
        </p:txBody>
      </p:sp>
      <p:sp>
        <p:nvSpPr>
          <p:cNvPr id="333831" name="Text Box 7"/>
          <p:cNvSpPr txBox="1">
            <a:spLocks noChangeArrowheads="1"/>
          </p:cNvSpPr>
          <p:nvPr/>
        </p:nvSpPr>
        <p:spPr bwMode="auto">
          <a:xfrm>
            <a:off x="468313" y="1412875"/>
            <a:ext cx="8280400" cy="271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nl-NL" sz="3600"/>
              <a:t>Van             </a:t>
            </a:r>
            <a:r>
              <a:rPr lang="nl-NL" sz="3600" b="1" u="sng"/>
              <a:t>INKOOPPRIJS</a:t>
            </a:r>
            <a:r>
              <a:rPr lang="nl-NL" sz="3600"/>
              <a:t> </a:t>
            </a:r>
          </a:p>
          <a:p>
            <a:pPr algn="l">
              <a:spcBef>
                <a:spcPct val="50000"/>
              </a:spcBef>
            </a:pPr>
            <a:endParaRPr lang="nl-NL" sz="1400"/>
          </a:p>
          <a:p>
            <a:pPr>
              <a:spcBef>
                <a:spcPct val="50000"/>
              </a:spcBef>
            </a:pPr>
            <a:r>
              <a:rPr lang="nl-NL" sz="3600"/>
              <a:t>Naar</a:t>
            </a:r>
          </a:p>
          <a:p>
            <a:pPr>
              <a:spcBef>
                <a:spcPct val="50000"/>
              </a:spcBef>
            </a:pPr>
            <a:endParaRPr lang="nl-NL" sz="1400"/>
          </a:p>
          <a:p>
            <a:pPr>
              <a:spcBef>
                <a:spcPct val="50000"/>
              </a:spcBef>
            </a:pPr>
            <a:r>
              <a:rPr lang="nl-NL" sz="3600"/>
              <a:t> </a:t>
            </a:r>
            <a:r>
              <a:rPr lang="nl-NL" sz="3600" b="1" u="sng"/>
              <a:t>VERKOOPPRIJS</a:t>
            </a:r>
          </a:p>
        </p:txBody>
      </p:sp>
      <p:sp>
        <p:nvSpPr>
          <p:cNvPr id="333832" name="Text Box 8"/>
          <p:cNvSpPr txBox="1">
            <a:spLocks noChangeArrowheads="1"/>
          </p:cNvSpPr>
          <p:nvPr/>
        </p:nvSpPr>
        <p:spPr bwMode="auto">
          <a:xfrm>
            <a:off x="2124075" y="4941888"/>
            <a:ext cx="4968875" cy="585787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3600" b="1"/>
              <a:t>Hoe doe je dat?!</a:t>
            </a:r>
          </a:p>
        </p:txBody>
      </p:sp>
      <p:sp>
        <p:nvSpPr>
          <p:cNvPr id="333833" name="AutoShape 9"/>
          <p:cNvSpPr>
            <a:spLocks noChangeArrowheads="1"/>
          </p:cNvSpPr>
          <p:nvPr/>
        </p:nvSpPr>
        <p:spPr bwMode="auto">
          <a:xfrm>
            <a:off x="1692275" y="1628775"/>
            <a:ext cx="1008063" cy="215900"/>
          </a:xfrm>
          <a:prstGeom prst="rightArrow">
            <a:avLst>
              <a:gd name="adj1" fmla="val 50000"/>
              <a:gd name="adj2" fmla="val 116728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  <p:transition advTm="1155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3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3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3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3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3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3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26" grpId="0" animBg="1" autoUpdateAnimBg="0"/>
      <p:bldP spid="333831" grpId="0"/>
      <p:bldP spid="3338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expertles handelskanalen en inkoop-/verkoopprijs</a:t>
            </a:r>
          </a:p>
        </p:txBody>
      </p:sp>
      <p:sp>
        <p:nvSpPr>
          <p:cNvPr id="336911" name="Rectangle 15"/>
          <p:cNvSpPr>
            <a:spLocks noChangeArrowheads="1"/>
          </p:cNvSpPr>
          <p:nvPr/>
        </p:nvSpPr>
        <p:spPr bwMode="auto">
          <a:xfrm>
            <a:off x="539750" y="1700213"/>
            <a:ext cx="7200900" cy="64928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36700" y="104775"/>
            <a:ext cx="6096000" cy="498475"/>
          </a:xfrm>
        </p:spPr>
        <p:txBody>
          <a:bodyPr/>
          <a:lstStyle/>
          <a:p>
            <a:r>
              <a:rPr lang="nl-NL"/>
              <a:t>Inkopen</a:t>
            </a:r>
          </a:p>
        </p:txBody>
      </p:sp>
      <p:sp>
        <p:nvSpPr>
          <p:cNvPr id="336903" name="Text Box 7"/>
          <p:cNvSpPr txBox="1">
            <a:spLocks noChangeArrowheads="1"/>
          </p:cNvSpPr>
          <p:nvPr/>
        </p:nvSpPr>
        <p:spPr bwMode="auto">
          <a:xfrm>
            <a:off x="395288" y="1844675"/>
            <a:ext cx="2016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/>
              <a:t>Verkoopprijs</a:t>
            </a:r>
          </a:p>
        </p:txBody>
      </p:sp>
      <p:sp>
        <p:nvSpPr>
          <p:cNvPr id="336904" name="Text Box 8"/>
          <p:cNvSpPr txBox="1">
            <a:spLocks noChangeArrowheads="1"/>
          </p:cNvSpPr>
          <p:nvPr/>
        </p:nvSpPr>
        <p:spPr bwMode="auto">
          <a:xfrm>
            <a:off x="2195513" y="1844675"/>
            <a:ext cx="1008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/>
              <a:t>=</a:t>
            </a:r>
          </a:p>
        </p:txBody>
      </p:sp>
      <p:sp>
        <p:nvSpPr>
          <p:cNvPr id="336905" name="Text Box 9"/>
          <p:cNvSpPr txBox="1">
            <a:spLocks noChangeArrowheads="1"/>
          </p:cNvSpPr>
          <p:nvPr/>
        </p:nvSpPr>
        <p:spPr bwMode="auto">
          <a:xfrm>
            <a:off x="3059113" y="1844675"/>
            <a:ext cx="2016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/>
              <a:t>Inkoopprijs</a:t>
            </a:r>
          </a:p>
        </p:txBody>
      </p:sp>
      <p:sp>
        <p:nvSpPr>
          <p:cNvPr id="336906" name="Text Box 10"/>
          <p:cNvSpPr txBox="1">
            <a:spLocks noChangeArrowheads="1"/>
          </p:cNvSpPr>
          <p:nvPr/>
        </p:nvSpPr>
        <p:spPr bwMode="auto">
          <a:xfrm>
            <a:off x="4787900" y="184467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/>
              <a:t>+</a:t>
            </a:r>
          </a:p>
        </p:txBody>
      </p:sp>
      <p:sp>
        <p:nvSpPr>
          <p:cNvPr id="336907" name="Text Box 11"/>
          <p:cNvSpPr txBox="1">
            <a:spLocks noChangeArrowheads="1"/>
          </p:cNvSpPr>
          <p:nvPr/>
        </p:nvSpPr>
        <p:spPr bwMode="auto">
          <a:xfrm>
            <a:off x="5219700" y="1844675"/>
            <a:ext cx="2592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/>
              <a:t>Opslagpercentage</a:t>
            </a:r>
          </a:p>
        </p:txBody>
      </p:sp>
      <p:sp>
        <p:nvSpPr>
          <p:cNvPr id="336908" name="AutoShape 12"/>
          <p:cNvSpPr>
            <a:spLocks noChangeArrowheads="1"/>
          </p:cNvSpPr>
          <p:nvPr/>
        </p:nvSpPr>
        <p:spPr bwMode="auto">
          <a:xfrm>
            <a:off x="6443663" y="2420938"/>
            <a:ext cx="288925" cy="792162"/>
          </a:xfrm>
          <a:prstGeom prst="downArrow">
            <a:avLst>
              <a:gd name="adj1" fmla="val 50000"/>
              <a:gd name="adj2" fmla="val 68544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336909" name="Text Box 13"/>
          <p:cNvSpPr txBox="1">
            <a:spLocks noChangeArrowheads="1"/>
          </p:cNvSpPr>
          <p:nvPr/>
        </p:nvSpPr>
        <p:spPr bwMode="auto">
          <a:xfrm>
            <a:off x="5867400" y="3141663"/>
            <a:ext cx="1368425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9000" b="1"/>
              <a:t>?</a:t>
            </a:r>
          </a:p>
        </p:txBody>
      </p:sp>
      <p:sp>
        <p:nvSpPr>
          <p:cNvPr id="336910" name="Text Box 14"/>
          <p:cNvSpPr txBox="1">
            <a:spLocks noChangeArrowheads="1"/>
          </p:cNvSpPr>
          <p:nvPr/>
        </p:nvSpPr>
        <p:spPr bwMode="auto">
          <a:xfrm>
            <a:off x="684213" y="2708275"/>
            <a:ext cx="4464050" cy="2962275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400" b="1"/>
              <a:t>Opslagpercentage</a:t>
            </a:r>
            <a:r>
              <a:rPr lang="nl-NL" sz="2400"/>
              <a:t> =</a:t>
            </a:r>
          </a:p>
          <a:p>
            <a:pPr>
              <a:spcBef>
                <a:spcPct val="50000"/>
              </a:spcBef>
            </a:pPr>
            <a:r>
              <a:rPr lang="nl-NL" sz="2000"/>
              <a:t>Bedrag dat je bij de inkoopprijs opzet om al je kosten als bloemist te kunnen betalen</a:t>
            </a:r>
          </a:p>
          <a:p>
            <a:pPr>
              <a:spcBef>
                <a:spcPct val="50000"/>
              </a:spcBef>
            </a:pPr>
            <a:endParaRPr lang="nl-NL" sz="2000"/>
          </a:p>
          <a:p>
            <a:pPr>
              <a:spcBef>
                <a:spcPct val="50000"/>
              </a:spcBef>
            </a:pPr>
            <a:r>
              <a:rPr lang="nl-NL" sz="2000" b="1" u="sng"/>
              <a:t>Opdracht</a:t>
            </a:r>
            <a:r>
              <a:rPr lang="nl-NL" sz="2000"/>
              <a:t>:</a:t>
            </a:r>
          </a:p>
          <a:p>
            <a:pPr>
              <a:spcBef>
                <a:spcPct val="50000"/>
              </a:spcBef>
            </a:pPr>
            <a:r>
              <a:rPr lang="nl-NL" sz="2000"/>
              <a:t>Noteer een aantal kostenposten van een bloemist</a:t>
            </a:r>
          </a:p>
        </p:txBody>
      </p:sp>
    </p:spTree>
  </p:cSld>
  <p:clrMapOvr>
    <a:masterClrMapping/>
  </p:clrMapOvr>
  <p:transition advTm="1155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6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6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6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6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6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6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6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6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6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6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6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6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6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6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6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6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898" grpId="0" animBg="1" autoUpdateAnimBg="0"/>
      <p:bldP spid="336903" grpId="0"/>
      <p:bldP spid="336904" grpId="0"/>
      <p:bldP spid="336905" grpId="0"/>
      <p:bldP spid="336906" grpId="0"/>
      <p:bldP spid="336907" grpId="0"/>
      <p:bldP spid="336908" grpId="0" animBg="1"/>
      <p:bldP spid="336909" grpId="0"/>
      <p:bldP spid="3369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expertles handelskanalen en inkoop-/verkoopprijs</a:t>
            </a:r>
          </a:p>
        </p:txBody>
      </p:sp>
      <p:sp>
        <p:nvSpPr>
          <p:cNvPr id="348189" name="Rectangle 29"/>
          <p:cNvSpPr>
            <a:spLocks noChangeArrowheads="1"/>
          </p:cNvSpPr>
          <p:nvPr/>
        </p:nvSpPr>
        <p:spPr bwMode="auto">
          <a:xfrm>
            <a:off x="684213" y="2852738"/>
            <a:ext cx="7704137" cy="1800225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348174" name="Rectangle 14"/>
          <p:cNvSpPr>
            <a:spLocks noGrp="1" noChangeArrowheads="1"/>
          </p:cNvSpPr>
          <p:nvPr>
            <p:ph type="title"/>
          </p:nvPr>
        </p:nvSpPr>
        <p:spPr>
          <a:xfrm>
            <a:off x="1476375" y="115888"/>
            <a:ext cx="6096000" cy="498475"/>
          </a:xfrm>
          <a:ln/>
        </p:spPr>
        <p:txBody>
          <a:bodyPr/>
          <a:lstStyle/>
          <a:p>
            <a:r>
              <a:rPr lang="nl-NL"/>
              <a:t>Inkopen </a:t>
            </a:r>
          </a:p>
        </p:txBody>
      </p:sp>
      <p:sp>
        <p:nvSpPr>
          <p:cNvPr id="348175" name="Text Box 15"/>
          <p:cNvSpPr txBox="1">
            <a:spLocks noChangeArrowheads="1"/>
          </p:cNvSpPr>
          <p:nvPr/>
        </p:nvSpPr>
        <p:spPr bwMode="auto">
          <a:xfrm>
            <a:off x="395288" y="1052513"/>
            <a:ext cx="172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 b="1"/>
              <a:t>Voorbeeld</a:t>
            </a:r>
            <a:r>
              <a:rPr lang="nl-NL" sz="2000"/>
              <a:t>:</a:t>
            </a:r>
          </a:p>
        </p:txBody>
      </p:sp>
      <p:sp>
        <p:nvSpPr>
          <p:cNvPr id="348176" name="Text Box 16"/>
          <p:cNvSpPr txBox="1">
            <a:spLocks noChangeArrowheads="1"/>
          </p:cNvSpPr>
          <p:nvPr/>
        </p:nvSpPr>
        <p:spPr bwMode="auto">
          <a:xfrm>
            <a:off x="2700338" y="1052513"/>
            <a:ext cx="5688012" cy="1497012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nl-NL" sz="1800"/>
              <a:t>Je hebt vazen ingekocht</a:t>
            </a:r>
          </a:p>
          <a:p>
            <a:pPr algn="l">
              <a:spcBef>
                <a:spcPct val="50000"/>
              </a:spcBef>
            </a:pPr>
            <a:r>
              <a:rPr lang="nl-NL" sz="1800"/>
              <a:t>De inkoopprijs van de vazen is per stuk </a:t>
            </a:r>
            <a:r>
              <a:rPr lang="nl-NL" sz="1800">
                <a:cs typeface="Arial" charset="0"/>
              </a:rPr>
              <a:t>€ 14.50</a:t>
            </a:r>
          </a:p>
          <a:p>
            <a:pPr algn="l">
              <a:spcBef>
                <a:spcPct val="50000"/>
              </a:spcBef>
            </a:pPr>
            <a:r>
              <a:rPr lang="nl-NL" sz="1800">
                <a:cs typeface="Arial" charset="0"/>
              </a:rPr>
              <a:t>Hoe bereken je de verkoopprijs van deze vazen?</a:t>
            </a:r>
          </a:p>
          <a:p>
            <a:pPr algn="l">
              <a:spcBef>
                <a:spcPct val="50000"/>
              </a:spcBef>
            </a:pPr>
            <a:r>
              <a:rPr lang="nl-NL" sz="1800">
                <a:cs typeface="Arial" charset="0"/>
              </a:rPr>
              <a:t>Het opslagpercentage  =  200%</a:t>
            </a:r>
          </a:p>
        </p:txBody>
      </p:sp>
      <p:sp>
        <p:nvSpPr>
          <p:cNvPr id="348178" name="Text Box 18"/>
          <p:cNvSpPr txBox="1">
            <a:spLocks noChangeArrowheads="1"/>
          </p:cNvSpPr>
          <p:nvPr/>
        </p:nvSpPr>
        <p:spPr bwMode="auto">
          <a:xfrm>
            <a:off x="684213" y="3068638"/>
            <a:ext cx="2016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/>
              <a:t>Verkoopprijs</a:t>
            </a:r>
          </a:p>
        </p:txBody>
      </p:sp>
      <p:sp>
        <p:nvSpPr>
          <p:cNvPr id="348179" name="Text Box 19"/>
          <p:cNvSpPr txBox="1">
            <a:spLocks noChangeArrowheads="1"/>
          </p:cNvSpPr>
          <p:nvPr/>
        </p:nvSpPr>
        <p:spPr bwMode="auto">
          <a:xfrm>
            <a:off x="2268538" y="3068638"/>
            <a:ext cx="10080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/>
              <a:t>=</a:t>
            </a:r>
          </a:p>
        </p:txBody>
      </p:sp>
      <p:sp>
        <p:nvSpPr>
          <p:cNvPr id="348180" name="Text Box 20"/>
          <p:cNvSpPr txBox="1">
            <a:spLocks noChangeArrowheads="1"/>
          </p:cNvSpPr>
          <p:nvPr/>
        </p:nvSpPr>
        <p:spPr bwMode="auto">
          <a:xfrm>
            <a:off x="2700338" y="3068638"/>
            <a:ext cx="2016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/>
              <a:t>Inkoopprijs</a:t>
            </a:r>
          </a:p>
        </p:txBody>
      </p:sp>
      <p:sp>
        <p:nvSpPr>
          <p:cNvPr id="348181" name="Text Box 21"/>
          <p:cNvSpPr txBox="1">
            <a:spLocks noChangeArrowheads="1"/>
          </p:cNvSpPr>
          <p:nvPr/>
        </p:nvSpPr>
        <p:spPr bwMode="auto">
          <a:xfrm>
            <a:off x="5003800" y="3068638"/>
            <a:ext cx="25923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/>
              <a:t>Opslagpercentage</a:t>
            </a:r>
          </a:p>
        </p:txBody>
      </p:sp>
      <p:sp>
        <p:nvSpPr>
          <p:cNvPr id="348182" name="Text Box 22"/>
          <p:cNvSpPr txBox="1">
            <a:spLocks noChangeArrowheads="1"/>
          </p:cNvSpPr>
          <p:nvPr/>
        </p:nvSpPr>
        <p:spPr bwMode="auto">
          <a:xfrm>
            <a:off x="4427538" y="3068638"/>
            <a:ext cx="360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/>
              <a:t>+</a:t>
            </a:r>
          </a:p>
        </p:txBody>
      </p:sp>
      <p:sp>
        <p:nvSpPr>
          <p:cNvPr id="348183" name="Text Box 23"/>
          <p:cNvSpPr txBox="1">
            <a:spLocks noChangeArrowheads="1"/>
          </p:cNvSpPr>
          <p:nvPr/>
        </p:nvSpPr>
        <p:spPr bwMode="auto">
          <a:xfrm>
            <a:off x="684213" y="3500438"/>
            <a:ext cx="2016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/>
              <a:t>Verkoopprijs</a:t>
            </a:r>
          </a:p>
        </p:txBody>
      </p:sp>
      <p:sp>
        <p:nvSpPr>
          <p:cNvPr id="348184" name="Text Box 24"/>
          <p:cNvSpPr txBox="1">
            <a:spLocks noChangeArrowheads="1"/>
          </p:cNvSpPr>
          <p:nvPr/>
        </p:nvSpPr>
        <p:spPr bwMode="auto">
          <a:xfrm>
            <a:off x="2268538" y="3500438"/>
            <a:ext cx="10080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/>
              <a:t>=</a:t>
            </a:r>
          </a:p>
        </p:txBody>
      </p:sp>
      <p:sp>
        <p:nvSpPr>
          <p:cNvPr id="348186" name="Text Box 26"/>
          <p:cNvSpPr txBox="1">
            <a:spLocks noChangeArrowheads="1"/>
          </p:cNvSpPr>
          <p:nvPr/>
        </p:nvSpPr>
        <p:spPr bwMode="auto">
          <a:xfrm>
            <a:off x="3059113" y="3500438"/>
            <a:ext cx="10810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800"/>
              <a:t>€ 14.50</a:t>
            </a:r>
          </a:p>
        </p:txBody>
      </p:sp>
      <p:sp>
        <p:nvSpPr>
          <p:cNvPr id="348187" name="Text Box 27"/>
          <p:cNvSpPr txBox="1">
            <a:spLocks noChangeArrowheads="1"/>
          </p:cNvSpPr>
          <p:nvPr/>
        </p:nvSpPr>
        <p:spPr bwMode="auto">
          <a:xfrm>
            <a:off x="4427538" y="3500438"/>
            <a:ext cx="360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/>
              <a:t>+</a:t>
            </a:r>
          </a:p>
        </p:txBody>
      </p:sp>
      <p:sp>
        <p:nvSpPr>
          <p:cNvPr id="348188" name="Text Box 28"/>
          <p:cNvSpPr txBox="1">
            <a:spLocks noChangeArrowheads="1"/>
          </p:cNvSpPr>
          <p:nvPr/>
        </p:nvSpPr>
        <p:spPr bwMode="auto">
          <a:xfrm>
            <a:off x="4787900" y="3500438"/>
            <a:ext cx="21605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/>
              <a:t>200 %</a:t>
            </a:r>
          </a:p>
        </p:txBody>
      </p:sp>
      <p:sp>
        <p:nvSpPr>
          <p:cNvPr id="348190" name="Text Box 30"/>
          <p:cNvSpPr txBox="1">
            <a:spLocks noChangeArrowheads="1"/>
          </p:cNvSpPr>
          <p:nvPr/>
        </p:nvSpPr>
        <p:spPr bwMode="auto">
          <a:xfrm>
            <a:off x="684213" y="5084763"/>
            <a:ext cx="4175125" cy="88106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/>
              <a:t>200 % van € 14.50 = ?</a:t>
            </a:r>
          </a:p>
          <a:p>
            <a:pPr>
              <a:spcBef>
                <a:spcPct val="50000"/>
              </a:spcBef>
            </a:pPr>
            <a:r>
              <a:rPr lang="nl-NL" sz="1400"/>
              <a:t>1% van € 14.50 is         14,50 /100</a:t>
            </a:r>
            <a:r>
              <a:rPr lang="nl-NL" sz="1400">
                <a:sym typeface="Wingdings" pitchFamily="2" charset="2"/>
              </a:rPr>
              <a:t> = 0,145</a:t>
            </a:r>
          </a:p>
          <a:p>
            <a:pPr>
              <a:spcBef>
                <a:spcPct val="50000"/>
              </a:spcBef>
            </a:pPr>
            <a:r>
              <a:rPr lang="nl-NL" sz="1400">
                <a:sym typeface="Wingdings" pitchFamily="2" charset="2"/>
              </a:rPr>
              <a:t>200% van </a:t>
            </a:r>
            <a:r>
              <a:rPr lang="nl-NL" sz="1400"/>
              <a:t>€ 14.50 is</a:t>
            </a:r>
            <a:r>
              <a:rPr lang="nl-NL"/>
              <a:t> </a:t>
            </a:r>
            <a:r>
              <a:rPr lang="nl-NL" sz="1400">
                <a:sym typeface="Wingdings" pitchFamily="2" charset="2"/>
              </a:rPr>
              <a:t>        0,145 x 200 </a:t>
            </a:r>
            <a:r>
              <a:rPr lang="nl-NL" sz="1400" b="1">
                <a:sym typeface="Wingdings" pitchFamily="2" charset="2"/>
              </a:rPr>
              <a:t>= 29,00</a:t>
            </a:r>
            <a:endParaRPr lang="nl-NL" sz="2000"/>
          </a:p>
        </p:txBody>
      </p:sp>
      <p:sp>
        <p:nvSpPr>
          <p:cNvPr id="348191" name="Text Box 31"/>
          <p:cNvSpPr txBox="1">
            <a:spLocks noChangeArrowheads="1"/>
          </p:cNvSpPr>
          <p:nvPr/>
        </p:nvSpPr>
        <p:spPr bwMode="auto">
          <a:xfrm>
            <a:off x="2268538" y="4005263"/>
            <a:ext cx="10080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/>
              <a:t>=</a:t>
            </a:r>
          </a:p>
        </p:txBody>
      </p:sp>
      <p:sp>
        <p:nvSpPr>
          <p:cNvPr id="348193" name="Text Box 33"/>
          <p:cNvSpPr txBox="1">
            <a:spLocks noChangeArrowheads="1"/>
          </p:cNvSpPr>
          <p:nvPr/>
        </p:nvSpPr>
        <p:spPr bwMode="auto">
          <a:xfrm>
            <a:off x="3132138" y="4005263"/>
            <a:ext cx="10810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800"/>
              <a:t>€ 14.50</a:t>
            </a:r>
          </a:p>
        </p:txBody>
      </p:sp>
      <p:sp>
        <p:nvSpPr>
          <p:cNvPr id="348194" name="Text Box 34"/>
          <p:cNvSpPr txBox="1">
            <a:spLocks noChangeArrowheads="1"/>
          </p:cNvSpPr>
          <p:nvPr/>
        </p:nvSpPr>
        <p:spPr bwMode="auto">
          <a:xfrm>
            <a:off x="4427538" y="4005263"/>
            <a:ext cx="360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/>
              <a:t>+</a:t>
            </a:r>
          </a:p>
        </p:txBody>
      </p:sp>
      <p:sp>
        <p:nvSpPr>
          <p:cNvPr id="348195" name="Text Box 35"/>
          <p:cNvSpPr txBox="1">
            <a:spLocks noChangeArrowheads="1"/>
          </p:cNvSpPr>
          <p:nvPr/>
        </p:nvSpPr>
        <p:spPr bwMode="auto">
          <a:xfrm>
            <a:off x="4932363" y="4005263"/>
            <a:ext cx="1584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>
                <a:cs typeface="Arial" charset="0"/>
              </a:rPr>
              <a:t>€ 29.00</a:t>
            </a:r>
          </a:p>
        </p:txBody>
      </p:sp>
      <p:sp>
        <p:nvSpPr>
          <p:cNvPr id="348196" name="Text Box 36"/>
          <p:cNvSpPr txBox="1">
            <a:spLocks noChangeArrowheads="1"/>
          </p:cNvSpPr>
          <p:nvPr/>
        </p:nvSpPr>
        <p:spPr bwMode="auto">
          <a:xfrm>
            <a:off x="1116013" y="4005263"/>
            <a:ext cx="1152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000">
                <a:cs typeface="Arial" charset="0"/>
              </a:rPr>
              <a:t>€ 43,50</a:t>
            </a:r>
          </a:p>
        </p:txBody>
      </p:sp>
      <p:sp>
        <p:nvSpPr>
          <p:cNvPr id="348197" name="AutoShape 37"/>
          <p:cNvSpPr>
            <a:spLocks noChangeArrowheads="1"/>
          </p:cNvSpPr>
          <p:nvPr/>
        </p:nvSpPr>
        <p:spPr bwMode="auto">
          <a:xfrm rot="-3974728">
            <a:off x="4252913" y="5043487"/>
            <a:ext cx="1557338" cy="360363"/>
          </a:xfrm>
          <a:prstGeom prst="rightArrow">
            <a:avLst>
              <a:gd name="adj1" fmla="val 50000"/>
              <a:gd name="adj2" fmla="val 108040"/>
            </a:avLst>
          </a:prstGeom>
          <a:solidFill>
            <a:srgbClr val="FF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348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48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8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8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8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8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8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8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8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48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48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8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48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48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48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48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48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48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48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48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48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48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48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48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48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48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4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4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4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4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4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4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4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4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4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4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74" grpId="1" animBg="1" autoUpdateAnimBg="0"/>
      <p:bldP spid="348176" grpId="0" animBg="1"/>
      <p:bldP spid="348178" grpId="0"/>
      <p:bldP spid="348179" grpId="0"/>
      <p:bldP spid="348180" grpId="0"/>
      <p:bldP spid="348181" grpId="0"/>
      <p:bldP spid="348182" grpId="0"/>
      <p:bldP spid="348183" grpId="0"/>
      <p:bldP spid="348184" grpId="0"/>
      <p:bldP spid="348186" grpId="0"/>
      <p:bldP spid="348187" grpId="0"/>
      <p:bldP spid="348188" grpId="0"/>
      <p:bldP spid="348190" grpId="0" animBg="1"/>
      <p:bldP spid="348191" grpId="0"/>
      <p:bldP spid="348193" grpId="0"/>
      <p:bldP spid="348194" grpId="0"/>
      <p:bldP spid="348195" grpId="0"/>
      <p:bldP spid="348196" grpId="0"/>
      <p:bldP spid="34819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expertles handelskanalen en inkoop-/verkoopprijs</a:t>
            </a:r>
          </a:p>
        </p:txBody>
      </p:sp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BTW BEREKENEN</a:t>
            </a:r>
          </a:p>
        </p:txBody>
      </p:sp>
      <p:sp>
        <p:nvSpPr>
          <p:cNvPr id="313366" name="Text Box 22"/>
          <p:cNvSpPr txBox="1">
            <a:spLocks noChangeArrowheads="1"/>
          </p:cNvSpPr>
          <p:nvPr/>
        </p:nvSpPr>
        <p:spPr bwMode="auto">
          <a:xfrm>
            <a:off x="611188" y="1125538"/>
            <a:ext cx="2952750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313367" name="Text Box 23"/>
          <p:cNvSpPr txBox="1">
            <a:spLocks noChangeArrowheads="1"/>
          </p:cNvSpPr>
          <p:nvPr/>
        </p:nvSpPr>
        <p:spPr bwMode="auto">
          <a:xfrm>
            <a:off x="684213" y="1196975"/>
            <a:ext cx="7704137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3200"/>
              <a:t>BTW = </a:t>
            </a:r>
          </a:p>
          <a:p>
            <a:pPr>
              <a:spcBef>
                <a:spcPct val="50000"/>
              </a:spcBef>
            </a:pPr>
            <a:r>
              <a:rPr lang="nl-NL" sz="3200"/>
              <a:t>Belasting Toegevoegde Waarde</a:t>
            </a:r>
          </a:p>
        </p:txBody>
      </p:sp>
      <p:sp>
        <p:nvSpPr>
          <p:cNvPr id="313368" name="Text Box 24"/>
          <p:cNvSpPr txBox="1">
            <a:spLocks noChangeArrowheads="1"/>
          </p:cNvSpPr>
          <p:nvPr/>
        </p:nvSpPr>
        <p:spPr bwMode="auto">
          <a:xfrm>
            <a:off x="1116013" y="2997200"/>
            <a:ext cx="7056437" cy="2027238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endParaRPr lang="nl-NL" sz="1600"/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nl-NL" sz="1600"/>
              <a:t> Belasting betalen aan de overheid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nl-NL" sz="1600"/>
              <a:t> 6% of 19% over de verkoopprijs van het product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nl-NL" sz="1600"/>
              <a:t> BTW die de klant betaald, draagt de bloemist af aan de overheid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nl-NL" sz="1600"/>
              <a:t> De Bloemist betaalt zelf ook BTW (als hij spullen voor zijn winkel inkoopt?</a:t>
            </a:r>
          </a:p>
          <a:p>
            <a:pPr algn="l">
              <a:spcBef>
                <a:spcPct val="50000"/>
              </a:spcBef>
            </a:pPr>
            <a:endParaRPr lang="nl-NL" sz="1600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3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3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68" grpId="0" animBg="1"/>
    </p:bldLst>
  </p:timing>
</p:sld>
</file>

<file path=ppt/theme/theme1.xml><?xml version="1.0" encoding="utf-8"?>
<a:theme xmlns:a="http://schemas.openxmlformats.org/drawingml/2006/main" name="Standaard presentatie blauw">
  <a:themeElements>
    <a:clrScheme name="Standaard presentatie blauw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 presentatie blauw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nl-NL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nl-NL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ard presentatie blau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 presentatie blauw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 presentatie blauw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 presentatie blauw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 presentatie blauw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 presentatie blauw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 presentatie blauw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C:\Mijn documenten\Standaard PPT volgens huisstijl\Standaard presentatie blauw.ppt</Template>
  <TotalTime>5853</TotalTime>
  <Words>503</Words>
  <Application>Microsoft Office PowerPoint</Application>
  <PresentationFormat>Diavoorstelling (4:3)</PresentationFormat>
  <Paragraphs>126</Paragraphs>
  <Slides>12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9" baseType="lpstr">
      <vt:lpstr>Times New Roman</vt:lpstr>
      <vt:lpstr>Arial Black</vt:lpstr>
      <vt:lpstr>Arial</vt:lpstr>
      <vt:lpstr>Arial Rounded MT Bold</vt:lpstr>
      <vt:lpstr>Century Gothic</vt:lpstr>
      <vt:lpstr>Wingdings</vt:lpstr>
      <vt:lpstr>Standaard presentatie blauw</vt:lpstr>
      <vt:lpstr>Dia 1</vt:lpstr>
      <vt:lpstr>Introductie</vt:lpstr>
      <vt:lpstr>Handelskanalen </vt:lpstr>
      <vt:lpstr>Handelskanalen</vt:lpstr>
      <vt:lpstr>Handelskolom</vt:lpstr>
      <vt:lpstr>Inkopen</vt:lpstr>
      <vt:lpstr>Inkopen</vt:lpstr>
      <vt:lpstr>Inkopen </vt:lpstr>
      <vt:lpstr>BTW BEREKENEN</vt:lpstr>
      <vt:lpstr>BTW Berekenen</vt:lpstr>
      <vt:lpstr>Voorbeeld</vt:lpstr>
      <vt:lpstr>In de praktijk</vt:lpstr>
    </vt:vector>
  </TitlesOfParts>
  <Manager>C.J.M. Snippert</Manager>
  <Company> AOC OOst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Voorlichting MBO decanen versie 5 2004</dc:title>
  <dc:subject>alle MBO-opleidingen AOC OOst</dc:subject>
  <dc:creator>C.J.M. Snippert</dc:creator>
  <cp:keywords>decanensheets</cp:keywords>
  <cp:lastModifiedBy>bharink</cp:lastModifiedBy>
  <cp:revision>408</cp:revision>
  <cp:lastPrinted>2005-03-01T08:59:35Z</cp:lastPrinted>
  <dcterms:created xsi:type="dcterms:W3CDTF">1999-12-27T19:53:55Z</dcterms:created>
  <dcterms:modified xsi:type="dcterms:W3CDTF">2011-03-17T19:48:02Z</dcterms:modified>
  <cp:category>PR</cp:category>
</cp:coreProperties>
</file>